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Arial Narrow"/>
      <p:regular r:id="rId28"/>
      <p:bold r:id="rId29"/>
      <p:italic r:id="rId30"/>
      <p:boldItalic r:id="rId31"/>
    </p:embeddedFon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hXCyI4faxcR5TgizoaScgkL+nG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95E78E-625F-41E1-AE37-0553C9F58991}">
  <a:tblStyle styleId="{4D95E78E-625F-41E1-AE37-0553C9F5899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EA4E9CD-98B7-4443-8824-8C855CF9C6F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ArialNarrow-regular.fnt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ArialNarrow-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ArialNarrow-boldItalic.fntdata"/><Relationship Id="rId30" Type="http://schemas.openxmlformats.org/officeDocument/2006/relationships/font" Target="fonts/ArialNarrow-italic.fntdata"/><Relationship Id="rId11" Type="http://schemas.openxmlformats.org/officeDocument/2006/relationships/slide" Target="slides/slide4.xml"/><Relationship Id="rId33" Type="http://customschemas.google.com/relationships/presentationmetadata" Target="metadata"/><Relationship Id="rId10" Type="http://schemas.openxmlformats.org/officeDocument/2006/relationships/slide" Target="slides/slide3.xml"/><Relationship Id="rId32" Type="http://schemas.openxmlformats.org/officeDocument/2006/relationships/font" Target="fonts/ArialBlack-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115" name="Google Shape;11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b67e77a8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29b67e77a86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186" name="Google Shape;186;g29b67e77a86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2a51e68d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2a51e68d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62a51e68d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d9d000d6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1d9d000d6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a1d9d000d6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a51e68d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2a51e68d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62a51e68d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1d9d000d6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1d9d000d6_2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a1d9d000d6_2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1ca6f7a9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a1ca6f7a9d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226" name="Google Shape;226;g2a1ca6f7a9d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2a51e68d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2a51e68d7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62a51e68d7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a51e68d7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2a51e68d7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62a51e68d7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a51e68d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a51e68d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62a51e68d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a574fb6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9a574fb68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256" name="Google Shape;256;g29a574fb68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874071fb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9874071fbc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122" name="Google Shape;122;g29874071fbc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b67e77a8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9b67e77a86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Fayza</a:t>
            </a:r>
            <a:endParaRPr/>
          </a:p>
        </p:txBody>
      </p:sp>
      <p:sp>
        <p:nvSpPr>
          <p:cNvPr id="131" name="Google Shape;131;g29b67e77a86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a574fb68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9a574fb688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Shan</a:t>
            </a:r>
            <a:endParaRPr/>
          </a:p>
        </p:txBody>
      </p:sp>
      <p:sp>
        <p:nvSpPr>
          <p:cNvPr id="137" name="Google Shape;137;g29a574fb688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a620e28e0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9a620e28e0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Fayza</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45" name="Google Shape;145;g29a620e28e0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a574fb688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9a574fb688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Jack</a:t>
            </a:r>
            <a:endParaRPr/>
          </a:p>
        </p:txBody>
      </p:sp>
      <p:sp>
        <p:nvSpPr>
          <p:cNvPr id="152" name="Google Shape;152;g29a574fb688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a574fb688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9a574fb688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Shan</a:t>
            </a:r>
            <a:endParaRPr/>
          </a:p>
        </p:txBody>
      </p:sp>
      <p:sp>
        <p:nvSpPr>
          <p:cNvPr id="160" name="Google Shape;160;g29a574fb688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b67e77a8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9b67e77a86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Shan</a:t>
            </a:r>
            <a:endParaRPr/>
          </a:p>
        </p:txBody>
      </p:sp>
      <p:sp>
        <p:nvSpPr>
          <p:cNvPr id="168" name="Google Shape;168;g29b67e77a86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b67e77a8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9b67e77a8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Shan</a:t>
            </a:r>
            <a:endParaRPr/>
          </a:p>
        </p:txBody>
      </p:sp>
      <p:sp>
        <p:nvSpPr>
          <p:cNvPr id="175" name="Google Shape;175;g29b67e77a8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9.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Title Card">
  <p:cSld name="Orange Title Card">
    <p:spTree>
      <p:nvGrpSpPr>
        <p:cNvPr id="13" name="Shape 13"/>
        <p:cNvGrpSpPr/>
        <p:nvPr/>
      </p:nvGrpSpPr>
      <p:grpSpPr>
        <a:xfrm>
          <a:off x="0" y="0"/>
          <a:ext cx="0" cy="0"/>
          <a:chOff x="0" y="0"/>
          <a:chExt cx="0" cy="0"/>
        </a:xfrm>
      </p:grpSpPr>
      <p:sp>
        <p:nvSpPr>
          <p:cNvPr id="14" name="Google Shape;14;p9"/>
          <p:cNvSpPr txBox="1"/>
          <p:nvPr>
            <p:ph idx="1" type="body"/>
          </p:nvPr>
        </p:nvSpPr>
        <p:spPr>
          <a:xfrm>
            <a:off x="490384" y="4792336"/>
            <a:ext cx="7886700" cy="82557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9"/>
          <p:cNvSpPr txBox="1"/>
          <p:nvPr>
            <p:ph idx="2" type="body"/>
          </p:nvPr>
        </p:nvSpPr>
        <p:spPr>
          <a:xfrm>
            <a:off x="490384" y="5706736"/>
            <a:ext cx="7886700" cy="82557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400"/>
              <a:buNone/>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9"/>
          <p:cNvSpPr txBox="1"/>
          <p:nvPr>
            <p:ph idx="3" type="body"/>
          </p:nvPr>
        </p:nvSpPr>
        <p:spPr>
          <a:xfrm>
            <a:off x="490384" y="2468464"/>
            <a:ext cx="7886700" cy="1716959"/>
          </a:xfrm>
          <a:prstGeom prst="rect">
            <a:avLst/>
          </a:prstGeom>
          <a:noFill/>
          <a:ln>
            <a:noFill/>
          </a:ln>
        </p:spPr>
        <p:txBody>
          <a:bodyPr anchorCtr="0" anchor="t" bIns="45700" lIns="91425" spcFirstLastPara="1" rIns="91425" wrap="square" tIns="45700">
            <a:noAutofit/>
          </a:bodyPr>
          <a:lstStyle>
            <a:lvl1pPr indent="-228600" lvl="0" marL="457200" algn="l">
              <a:lnSpc>
                <a:spcPct val="83333"/>
              </a:lnSpc>
              <a:spcBef>
                <a:spcPts val="0"/>
              </a:spcBef>
              <a:spcAft>
                <a:spcPts val="0"/>
              </a:spcAft>
              <a:buClr>
                <a:schemeClr val="lt1"/>
              </a:buClr>
              <a:buSzPts val="4800"/>
              <a:buNone/>
              <a:defRPr b="1" i="0" sz="4800" cap="none">
                <a:latin typeface="Arial Black"/>
                <a:ea typeface="Arial Black"/>
                <a:cs typeface="Arial Black"/>
                <a:sym typeface="Arial Black"/>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 name="Google Shape;17;p9"/>
          <p:cNvCxnSpPr/>
          <p:nvPr/>
        </p:nvCxnSpPr>
        <p:spPr>
          <a:xfrm>
            <a:off x="628650" y="4373465"/>
            <a:ext cx="5619750" cy="0"/>
          </a:xfrm>
          <a:prstGeom prst="straightConnector1">
            <a:avLst/>
          </a:prstGeom>
          <a:noFill/>
          <a:ln cap="flat" cmpd="sng" w="19050">
            <a:solidFill>
              <a:schemeClr val="lt1"/>
            </a:solidFill>
            <a:prstDash val="solid"/>
            <a:miter lim="800000"/>
            <a:headEnd len="sm" w="sm" type="none"/>
            <a:tailEnd len="sm" w="sm" type="none"/>
          </a:ln>
        </p:spPr>
      </p:cxnSp>
      <p:sp>
        <p:nvSpPr>
          <p:cNvPr id="18" name="Google Shape;18;p9"/>
          <p:cNvSpPr txBox="1"/>
          <p:nvPr>
            <p:ph idx="4" type="body"/>
          </p:nvPr>
        </p:nvSpPr>
        <p:spPr>
          <a:xfrm>
            <a:off x="490538" y="574675"/>
            <a:ext cx="3770312" cy="6651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b="1"/>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Graphical user interface, text&#10;&#10;Description automatically generated" id="19" name="Google Shape;19;p9"/>
          <p:cNvPicPr preferRelativeResize="0"/>
          <p:nvPr/>
        </p:nvPicPr>
        <p:blipFill rotWithShape="1">
          <a:blip r:embed="rId2">
            <a:alphaModFix/>
          </a:blip>
          <a:srcRect b="0" l="0" r="0" t="0"/>
          <a:stretch/>
        </p:blipFill>
        <p:spPr>
          <a:xfrm>
            <a:off x="7590092" y="1"/>
            <a:ext cx="4584904" cy="147099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9" name="Shape 79"/>
        <p:cNvGrpSpPr/>
        <p:nvPr/>
      </p:nvGrpSpPr>
      <p:grpSpPr>
        <a:xfrm>
          <a:off x="0" y="0"/>
          <a:ext cx="0" cy="0"/>
          <a:chOff x="0" y="0"/>
          <a:chExt cx="0" cy="0"/>
        </a:xfrm>
      </p:grpSpPr>
      <p:sp>
        <p:nvSpPr>
          <p:cNvPr id="80" name="Google Shape;80;p15"/>
          <p:cNvSpPr txBox="1"/>
          <p:nvPr>
            <p:ph type="title"/>
          </p:nvPr>
        </p:nvSpPr>
        <p:spPr>
          <a:xfrm>
            <a:off x="838200" y="1046162"/>
            <a:ext cx="1051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ph idx="1" type="body"/>
          </p:nvPr>
        </p:nvSpPr>
        <p:spPr>
          <a:xfrm>
            <a:off x="838200" y="2371726"/>
            <a:ext cx="10515600" cy="4081326"/>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cSld name="Simple">
    <p:spTree>
      <p:nvGrpSpPr>
        <p:cNvPr id="82" name="Shape 82"/>
        <p:cNvGrpSpPr/>
        <p:nvPr/>
      </p:nvGrpSpPr>
      <p:grpSpPr>
        <a:xfrm>
          <a:off x="0" y="0"/>
          <a:ext cx="0" cy="0"/>
          <a:chOff x="0" y="0"/>
          <a:chExt cx="0" cy="0"/>
        </a:xfrm>
      </p:grpSpPr>
      <p:sp>
        <p:nvSpPr>
          <p:cNvPr id="83" name="Google Shape;83;p19"/>
          <p:cNvSpPr txBox="1"/>
          <p:nvPr>
            <p:ph type="title"/>
          </p:nvPr>
        </p:nvSpPr>
        <p:spPr>
          <a:xfrm>
            <a:off x="838200" y="1046162"/>
            <a:ext cx="1051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9"/>
          <p:cNvSpPr txBox="1"/>
          <p:nvPr>
            <p:ph idx="1" type="body"/>
          </p:nvPr>
        </p:nvSpPr>
        <p:spPr>
          <a:xfrm>
            <a:off x="838200" y="2371726"/>
            <a:ext cx="10439400" cy="4059554"/>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5" name="Shape 85"/>
        <p:cNvGrpSpPr/>
        <p:nvPr/>
      </p:nvGrpSpPr>
      <p:grpSpPr>
        <a:xfrm>
          <a:off x="0" y="0"/>
          <a:ext cx="0" cy="0"/>
          <a:chOff x="0" y="0"/>
          <a:chExt cx="0" cy="0"/>
        </a:xfrm>
      </p:grpSpPr>
      <p:sp>
        <p:nvSpPr>
          <p:cNvPr id="86" name="Google Shape;86;p13"/>
          <p:cNvSpPr txBox="1"/>
          <p:nvPr>
            <p:ph type="title"/>
          </p:nvPr>
        </p:nvSpPr>
        <p:spPr>
          <a:xfrm>
            <a:off x="831850" y="3250096"/>
            <a:ext cx="10515600" cy="131237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2400"/>
              <a:buNone/>
              <a:defRPr sz="2400">
                <a:solidFill>
                  <a:srgbClr val="333F48"/>
                </a:solidFill>
              </a:defRPr>
            </a:lvl1pPr>
            <a:lvl2pPr indent="-228600" lvl="1" marL="914400" algn="l">
              <a:lnSpc>
                <a:spcPct val="150000"/>
              </a:lnSpc>
              <a:spcBef>
                <a:spcPts val="500"/>
              </a:spcBef>
              <a:spcAft>
                <a:spcPts val="0"/>
              </a:spcAft>
              <a:buClr>
                <a:srgbClr val="D29988"/>
              </a:buClr>
              <a:buSzPts val="2000"/>
              <a:buNone/>
              <a:defRPr sz="2000">
                <a:solidFill>
                  <a:srgbClr val="D29988"/>
                </a:solidFill>
              </a:defRPr>
            </a:lvl2pPr>
            <a:lvl3pPr indent="-228600" lvl="2" marL="1371600" algn="l">
              <a:lnSpc>
                <a:spcPct val="150000"/>
              </a:lnSpc>
              <a:spcBef>
                <a:spcPts val="500"/>
              </a:spcBef>
              <a:spcAft>
                <a:spcPts val="0"/>
              </a:spcAft>
              <a:buClr>
                <a:srgbClr val="D29988"/>
              </a:buClr>
              <a:buSzPts val="1800"/>
              <a:buNone/>
              <a:defRPr sz="1800">
                <a:solidFill>
                  <a:srgbClr val="D29988"/>
                </a:solidFill>
              </a:defRPr>
            </a:lvl3pPr>
            <a:lvl4pPr indent="-228600" lvl="3" marL="1828800" algn="l">
              <a:lnSpc>
                <a:spcPct val="150000"/>
              </a:lnSpc>
              <a:spcBef>
                <a:spcPts val="500"/>
              </a:spcBef>
              <a:spcAft>
                <a:spcPts val="0"/>
              </a:spcAft>
              <a:buClr>
                <a:srgbClr val="D29988"/>
              </a:buClr>
              <a:buSzPts val="1600"/>
              <a:buNone/>
              <a:defRPr sz="1600">
                <a:solidFill>
                  <a:srgbClr val="D29988"/>
                </a:solidFill>
              </a:defRPr>
            </a:lvl4pPr>
            <a:lvl5pPr indent="-228600" lvl="4" marL="2286000" algn="l">
              <a:lnSpc>
                <a:spcPct val="150000"/>
              </a:lnSpc>
              <a:spcBef>
                <a:spcPts val="500"/>
              </a:spcBef>
              <a:spcAft>
                <a:spcPts val="0"/>
              </a:spcAft>
              <a:buClr>
                <a:srgbClr val="D29988"/>
              </a:buClr>
              <a:buSzPts val="1600"/>
              <a:buNone/>
              <a:defRPr sz="1600">
                <a:solidFill>
                  <a:srgbClr val="D29988"/>
                </a:solidFill>
              </a:defRPr>
            </a:lvl5pPr>
            <a:lvl6pPr indent="-228600" lvl="5" marL="2743200" algn="l">
              <a:lnSpc>
                <a:spcPct val="90000"/>
              </a:lnSpc>
              <a:spcBef>
                <a:spcPts val="500"/>
              </a:spcBef>
              <a:spcAft>
                <a:spcPts val="0"/>
              </a:spcAft>
              <a:buClr>
                <a:srgbClr val="D29988"/>
              </a:buClr>
              <a:buSzPts val="1600"/>
              <a:buNone/>
              <a:defRPr sz="1600">
                <a:solidFill>
                  <a:srgbClr val="D29988"/>
                </a:solidFill>
              </a:defRPr>
            </a:lvl6pPr>
            <a:lvl7pPr indent="-228600" lvl="6" marL="3200400" algn="l">
              <a:lnSpc>
                <a:spcPct val="90000"/>
              </a:lnSpc>
              <a:spcBef>
                <a:spcPts val="500"/>
              </a:spcBef>
              <a:spcAft>
                <a:spcPts val="0"/>
              </a:spcAft>
              <a:buClr>
                <a:srgbClr val="D29988"/>
              </a:buClr>
              <a:buSzPts val="1600"/>
              <a:buNone/>
              <a:defRPr sz="1600">
                <a:solidFill>
                  <a:srgbClr val="D29988"/>
                </a:solidFill>
              </a:defRPr>
            </a:lvl7pPr>
            <a:lvl8pPr indent="-228600" lvl="7" marL="3657600" algn="l">
              <a:lnSpc>
                <a:spcPct val="90000"/>
              </a:lnSpc>
              <a:spcBef>
                <a:spcPts val="500"/>
              </a:spcBef>
              <a:spcAft>
                <a:spcPts val="0"/>
              </a:spcAft>
              <a:buClr>
                <a:srgbClr val="D29988"/>
              </a:buClr>
              <a:buSzPts val="1600"/>
              <a:buNone/>
              <a:defRPr sz="1600">
                <a:solidFill>
                  <a:srgbClr val="D29988"/>
                </a:solidFill>
              </a:defRPr>
            </a:lvl8pPr>
            <a:lvl9pPr indent="-228600" lvl="8" marL="4114800" algn="l">
              <a:lnSpc>
                <a:spcPct val="90000"/>
              </a:lnSpc>
              <a:spcBef>
                <a:spcPts val="500"/>
              </a:spcBef>
              <a:spcAft>
                <a:spcPts val="0"/>
              </a:spcAft>
              <a:buClr>
                <a:srgbClr val="D29988"/>
              </a:buClr>
              <a:buSzPts val="1600"/>
              <a:buNone/>
              <a:defRPr sz="1600">
                <a:solidFill>
                  <a:srgbClr val="D299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8" name="Shape 88"/>
        <p:cNvGrpSpPr/>
        <p:nvPr/>
      </p:nvGrpSpPr>
      <p:grpSpPr>
        <a:xfrm>
          <a:off x="0" y="0"/>
          <a:ext cx="0" cy="0"/>
          <a:chOff x="0" y="0"/>
          <a:chExt cx="0" cy="0"/>
        </a:xfrm>
      </p:grpSpPr>
      <p:sp>
        <p:nvSpPr>
          <p:cNvPr id="89" name="Google Shape;89;p18"/>
          <p:cNvSpPr txBox="1"/>
          <p:nvPr>
            <p:ph type="ctrTitle"/>
          </p:nvPr>
        </p:nvSpPr>
        <p:spPr>
          <a:xfrm>
            <a:off x="634448" y="2355574"/>
            <a:ext cx="10923104" cy="124646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8"/>
          <p:cNvSpPr txBox="1"/>
          <p:nvPr>
            <p:ph idx="1" type="subTitle"/>
          </p:nvPr>
        </p:nvSpPr>
        <p:spPr>
          <a:xfrm>
            <a:off x="634448" y="3602038"/>
            <a:ext cx="10923104" cy="1655762"/>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rgbClr val="333F48"/>
              </a:buClr>
              <a:buSzPts val="2400"/>
              <a:buNone/>
              <a:defRPr sz="2400"/>
            </a:lvl1pPr>
            <a:lvl2pPr lvl="1" algn="ctr">
              <a:lnSpc>
                <a:spcPct val="150000"/>
              </a:lnSpc>
              <a:spcBef>
                <a:spcPts val="500"/>
              </a:spcBef>
              <a:spcAft>
                <a:spcPts val="0"/>
              </a:spcAft>
              <a:buClr>
                <a:srgbClr val="333F48"/>
              </a:buClr>
              <a:buSzPts val="2000"/>
              <a:buNone/>
              <a:defRPr sz="2000"/>
            </a:lvl2pPr>
            <a:lvl3pPr lvl="2" algn="ctr">
              <a:lnSpc>
                <a:spcPct val="150000"/>
              </a:lnSpc>
              <a:spcBef>
                <a:spcPts val="500"/>
              </a:spcBef>
              <a:spcAft>
                <a:spcPts val="0"/>
              </a:spcAft>
              <a:buClr>
                <a:srgbClr val="333F48"/>
              </a:buClr>
              <a:buSzPts val="1800"/>
              <a:buNone/>
              <a:defRPr sz="1800"/>
            </a:lvl3pPr>
            <a:lvl4pPr lvl="3" algn="ctr">
              <a:lnSpc>
                <a:spcPct val="150000"/>
              </a:lnSpc>
              <a:spcBef>
                <a:spcPts val="500"/>
              </a:spcBef>
              <a:spcAft>
                <a:spcPts val="0"/>
              </a:spcAft>
              <a:buClr>
                <a:srgbClr val="333F48"/>
              </a:buClr>
              <a:buSzPts val="1600"/>
              <a:buNone/>
              <a:defRPr sz="1600"/>
            </a:lvl4pPr>
            <a:lvl5pPr lvl="4" algn="ctr">
              <a:lnSpc>
                <a:spcPct val="150000"/>
              </a:lnSpc>
              <a:spcBef>
                <a:spcPts val="500"/>
              </a:spcBef>
              <a:spcAft>
                <a:spcPts val="0"/>
              </a:spcAft>
              <a:buClr>
                <a:srgbClr val="333F4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1" name="Shape 91"/>
        <p:cNvGrpSpPr/>
        <p:nvPr/>
      </p:nvGrpSpPr>
      <p:grpSpPr>
        <a:xfrm>
          <a:off x="0" y="0"/>
          <a:ext cx="0" cy="0"/>
          <a:chOff x="0" y="0"/>
          <a:chExt cx="0" cy="0"/>
        </a:xfrm>
      </p:grpSpPr>
      <p:sp>
        <p:nvSpPr>
          <p:cNvPr id="92" name="Google Shape;92;p20"/>
          <p:cNvSpPr txBox="1"/>
          <p:nvPr>
            <p:ph type="title"/>
          </p:nvPr>
        </p:nvSpPr>
        <p:spPr>
          <a:xfrm>
            <a:off x="838200" y="1046162"/>
            <a:ext cx="1051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0"/>
          <p:cNvSpPr txBox="1"/>
          <p:nvPr>
            <p:ph idx="1" type="body"/>
          </p:nvPr>
        </p:nvSpPr>
        <p:spPr>
          <a:xfrm>
            <a:off x="838200" y="2371725"/>
            <a:ext cx="5181600" cy="4037785"/>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0"/>
          <p:cNvSpPr txBox="1"/>
          <p:nvPr>
            <p:ph idx="2" type="body"/>
          </p:nvPr>
        </p:nvSpPr>
        <p:spPr>
          <a:xfrm>
            <a:off x="6172200" y="2371725"/>
            <a:ext cx="5181600" cy="4037785"/>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5" name="Shape 95"/>
        <p:cNvGrpSpPr/>
        <p:nvPr/>
      </p:nvGrpSpPr>
      <p:grpSpPr>
        <a:xfrm>
          <a:off x="0" y="0"/>
          <a:ext cx="0" cy="0"/>
          <a:chOff x="0" y="0"/>
          <a:chExt cx="0" cy="0"/>
        </a:xfrm>
      </p:grpSpPr>
      <p:sp>
        <p:nvSpPr>
          <p:cNvPr id="96" name="Google Shape;96;p21"/>
          <p:cNvSpPr txBox="1"/>
          <p:nvPr>
            <p:ph type="title"/>
          </p:nvPr>
        </p:nvSpPr>
        <p:spPr>
          <a:xfrm>
            <a:off x="839788" y="922474"/>
            <a:ext cx="1051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1"/>
          <p:cNvSpPr txBox="1"/>
          <p:nvPr>
            <p:ph idx="1" type="body"/>
          </p:nvPr>
        </p:nvSpPr>
        <p:spPr>
          <a:xfrm>
            <a:off x="839788" y="2248036"/>
            <a:ext cx="5157787" cy="814387"/>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2400"/>
              <a:buNone/>
              <a:defRPr b="1" sz="2400"/>
            </a:lvl1pPr>
            <a:lvl2pPr indent="-228600" lvl="1" marL="914400" algn="l">
              <a:lnSpc>
                <a:spcPct val="150000"/>
              </a:lnSpc>
              <a:spcBef>
                <a:spcPts val="500"/>
              </a:spcBef>
              <a:spcAft>
                <a:spcPts val="0"/>
              </a:spcAft>
              <a:buClr>
                <a:srgbClr val="333F48"/>
              </a:buClr>
              <a:buSzPts val="2000"/>
              <a:buNone/>
              <a:defRPr b="1" sz="2000"/>
            </a:lvl2pPr>
            <a:lvl3pPr indent="-228600" lvl="2" marL="1371600" algn="l">
              <a:lnSpc>
                <a:spcPct val="150000"/>
              </a:lnSpc>
              <a:spcBef>
                <a:spcPts val="500"/>
              </a:spcBef>
              <a:spcAft>
                <a:spcPts val="0"/>
              </a:spcAft>
              <a:buClr>
                <a:srgbClr val="333F48"/>
              </a:buClr>
              <a:buSzPts val="1800"/>
              <a:buNone/>
              <a:defRPr b="1" sz="1800"/>
            </a:lvl3pPr>
            <a:lvl4pPr indent="-228600" lvl="3" marL="1828800" algn="l">
              <a:lnSpc>
                <a:spcPct val="150000"/>
              </a:lnSpc>
              <a:spcBef>
                <a:spcPts val="500"/>
              </a:spcBef>
              <a:spcAft>
                <a:spcPts val="0"/>
              </a:spcAft>
              <a:buClr>
                <a:srgbClr val="333F48"/>
              </a:buClr>
              <a:buSzPts val="1600"/>
              <a:buNone/>
              <a:defRPr b="1" sz="1600"/>
            </a:lvl4pPr>
            <a:lvl5pPr indent="-228600" lvl="4" marL="2286000" algn="l">
              <a:lnSpc>
                <a:spcPct val="150000"/>
              </a:lnSpc>
              <a:spcBef>
                <a:spcPts val="500"/>
              </a:spcBef>
              <a:spcAft>
                <a:spcPts val="0"/>
              </a:spcAft>
              <a:buClr>
                <a:srgbClr val="333F4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8" name="Google Shape;98;p21"/>
          <p:cNvSpPr txBox="1"/>
          <p:nvPr>
            <p:ph idx="2" type="body"/>
          </p:nvPr>
        </p:nvSpPr>
        <p:spPr>
          <a:xfrm>
            <a:off x="839788" y="3062424"/>
            <a:ext cx="5157787" cy="332966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1"/>
          <p:cNvSpPr txBox="1"/>
          <p:nvPr>
            <p:ph idx="3" type="body"/>
          </p:nvPr>
        </p:nvSpPr>
        <p:spPr>
          <a:xfrm>
            <a:off x="6172200" y="2248036"/>
            <a:ext cx="5183188" cy="814388"/>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2400"/>
              <a:buNone/>
              <a:defRPr b="1" sz="2400"/>
            </a:lvl1pPr>
            <a:lvl2pPr indent="-228600" lvl="1" marL="914400" algn="l">
              <a:lnSpc>
                <a:spcPct val="150000"/>
              </a:lnSpc>
              <a:spcBef>
                <a:spcPts val="500"/>
              </a:spcBef>
              <a:spcAft>
                <a:spcPts val="0"/>
              </a:spcAft>
              <a:buClr>
                <a:srgbClr val="333F48"/>
              </a:buClr>
              <a:buSzPts val="2000"/>
              <a:buNone/>
              <a:defRPr b="1" sz="2000"/>
            </a:lvl2pPr>
            <a:lvl3pPr indent="-228600" lvl="2" marL="1371600" algn="l">
              <a:lnSpc>
                <a:spcPct val="150000"/>
              </a:lnSpc>
              <a:spcBef>
                <a:spcPts val="500"/>
              </a:spcBef>
              <a:spcAft>
                <a:spcPts val="0"/>
              </a:spcAft>
              <a:buClr>
                <a:srgbClr val="333F48"/>
              </a:buClr>
              <a:buSzPts val="1800"/>
              <a:buNone/>
              <a:defRPr b="1" sz="1800"/>
            </a:lvl3pPr>
            <a:lvl4pPr indent="-228600" lvl="3" marL="1828800" algn="l">
              <a:lnSpc>
                <a:spcPct val="150000"/>
              </a:lnSpc>
              <a:spcBef>
                <a:spcPts val="500"/>
              </a:spcBef>
              <a:spcAft>
                <a:spcPts val="0"/>
              </a:spcAft>
              <a:buClr>
                <a:srgbClr val="333F48"/>
              </a:buClr>
              <a:buSzPts val="1600"/>
              <a:buNone/>
              <a:defRPr b="1" sz="1600"/>
            </a:lvl4pPr>
            <a:lvl5pPr indent="-228600" lvl="4" marL="2286000" algn="l">
              <a:lnSpc>
                <a:spcPct val="150000"/>
              </a:lnSpc>
              <a:spcBef>
                <a:spcPts val="500"/>
              </a:spcBef>
              <a:spcAft>
                <a:spcPts val="0"/>
              </a:spcAft>
              <a:buClr>
                <a:srgbClr val="333F48"/>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21"/>
          <p:cNvSpPr txBox="1"/>
          <p:nvPr>
            <p:ph idx="4" type="body"/>
          </p:nvPr>
        </p:nvSpPr>
        <p:spPr>
          <a:xfrm>
            <a:off x="6172200" y="3062424"/>
            <a:ext cx="5183188" cy="332966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800"/>
              <a:buNone/>
              <a:defRPr/>
            </a:lvl1pPr>
            <a:lvl2pPr indent="-342900" lvl="1" marL="914400" algn="l">
              <a:lnSpc>
                <a:spcPct val="150000"/>
              </a:lnSpc>
              <a:spcBef>
                <a:spcPts val="500"/>
              </a:spcBef>
              <a:spcAft>
                <a:spcPts val="0"/>
              </a:spcAft>
              <a:buClr>
                <a:srgbClr val="333F48"/>
              </a:buClr>
              <a:buSzPts val="1800"/>
              <a:buChar char="•"/>
              <a:defRPr/>
            </a:lvl2pPr>
            <a:lvl3pPr indent="-342900" lvl="2" marL="1371600" algn="l">
              <a:lnSpc>
                <a:spcPct val="150000"/>
              </a:lnSpc>
              <a:spcBef>
                <a:spcPts val="500"/>
              </a:spcBef>
              <a:spcAft>
                <a:spcPts val="0"/>
              </a:spcAft>
              <a:buClr>
                <a:srgbClr val="333F48"/>
              </a:buClr>
              <a:buSzPts val="1800"/>
              <a:buChar char="•"/>
              <a:defRPr/>
            </a:lvl3pPr>
            <a:lvl4pPr indent="-342900" lvl="3" marL="1828800" algn="l">
              <a:lnSpc>
                <a:spcPct val="150000"/>
              </a:lnSpc>
              <a:spcBef>
                <a:spcPts val="500"/>
              </a:spcBef>
              <a:spcAft>
                <a:spcPts val="0"/>
              </a:spcAft>
              <a:buClr>
                <a:srgbClr val="333F48"/>
              </a:buClr>
              <a:buSzPts val="1800"/>
              <a:buChar char="•"/>
              <a:defRPr/>
            </a:lvl4pPr>
            <a:lvl5pPr indent="-342900" lvl="4" marL="2286000" algn="l">
              <a:lnSpc>
                <a:spcPct val="150000"/>
              </a:lnSpc>
              <a:spcBef>
                <a:spcPts val="500"/>
              </a:spcBef>
              <a:spcAft>
                <a:spcPts val="0"/>
              </a:spcAft>
              <a:buClr>
                <a:srgbClr val="333F4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1" name="Shape 101"/>
        <p:cNvGrpSpPr/>
        <p:nvPr/>
      </p:nvGrpSpPr>
      <p:grpSpPr>
        <a:xfrm>
          <a:off x="0" y="0"/>
          <a:ext cx="0" cy="0"/>
          <a:chOff x="0" y="0"/>
          <a:chExt cx="0" cy="0"/>
        </a:xfrm>
      </p:grpSpPr>
      <p:sp>
        <p:nvSpPr>
          <p:cNvPr id="102" name="Google Shape;102;p22"/>
          <p:cNvSpPr txBox="1"/>
          <p:nvPr>
            <p:ph type="title"/>
          </p:nvPr>
        </p:nvSpPr>
        <p:spPr>
          <a:xfrm>
            <a:off x="838200" y="1205188"/>
            <a:ext cx="1051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3" name="Shape 10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4" name="Shape 104"/>
        <p:cNvGrpSpPr/>
        <p:nvPr/>
      </p:nvGrpSpPr>
      <p:grpSpPr>
        <a:xfrm>
          <a:off x="0" y="0"/>
          <a:ext cx="0" cy="0"/>
          <a:chOff x="0" y="0"/>
          <a:chExt cx="0" cy="0"/>
        </a:xfrm>
      </p:grpSpPr>
      <p:sp>
        <p:nvSpPr>
          <p:cNvPr id="105" name="Google Shape;105;p24"/>
          <p:cNvSpPr txBox="1"/>
          <p:nvPr>
            <p:ph type="title"/>
          </p:nvPr>
        </p:nvSpPr>
        <p:spPr>
          <a:xfrm>
            <a:off x="839788" y="1158619"/>
            <a:ext cx="3932237" cy="1485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4"/>
          <p:cNvSpPr txBox="1"/>
          <p:nvPr>
            <p:ph idx="1" type="body"/>
          </p:nvPr>
        </p:nvSpPr>
        <p:spPr>
          <a:xfrm>
            <a:off x="5183188" y="1158619"/>
            <a:ext cx="6172200" cy="540385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3200"/>
              <a:buNone/>
              <a:defRPr sz="3200">
                <a:solidFill>
                  <a:srgbClr val="333F48"/>
                </a:solidFill>
              </a:defRPr>
            </a:lvl1pPr>
            <a:lvl2pPr indent="-406400" lvl="1" marL="914400" algn="l">
              <a:lnSpc>
                <a:spcPct val="150000"/>
              </a:lnSpc>
              <a:spcBef>
                <a:spcPts val="500"/>
              </a:spcBef>
              <a:spcAft>
                <a:spcPts val="0"/>
              </a:spcAft>
              <a:buClr>
                <a:srgbClr val="333F48"/>
              </a:buClr>
              <a:buSzPts val="2800"/>
              <a:buChar char="•"/>
              <a:defRPr sz="2800">
                <a:solidFill>
                  <a:srgbClr val="333F48"/>
                </a:solidFill>
              </a:defRPr>
            </a:lvl2pPr>
            <a:lvl3pPr indent="-381000" lvl="2" marL="1371600" algn="l">
              <a:lnSpc>
                <a:spcPct val="150000"/>
              </a:lnSpc>
              <a:spcBef>
                <a:spcPts val="500"/>
              </a:spcBef>
              <a:spcAft>
                <a:spcPts val="0"/>
              </a:spcAft>
              <a:buClr>
                <a:srgbClr val="333F48"/>
              </a:buClr>
              <a:buSzPts val="2400"/>
              <a:buChar char="•"/>
              <a:defRPr sz="2400">
                <a:solidFill>
                  <a:srgbClr val="333F48"/>
                </a:solidFill>
              </a:defRPr>
            </a:lvl3pPr>
            <a:lvl4pPr indent="-355600" lvl="3" marL="1828800" algn="l">
              <a:lnSpc>
                <a:spcPct val="150000"/>
              </a:lnSpc>
              <a:spcBef>
                <a:spcPts val="500"/>
              </a:spcBef>
              <a:spcAft>
                <a:spcPts val="0"/>
              </a:spcAft>
              <a:buClr>
                <a:srgbClr val="333F48"/>
              </a:buClr>
              <a:buSzPts val="2000"/>
              <a:buChar char="•"/>
              <a:defRPr sz="2000">
                <a:solidFill>
                  <a:srgbClr val="333F48"/>
                </a:solidFill>
              </a:defRPr>
            </a:lvl4pPr>
            <a:lvl5pPr indent="-355600" lvl="4" marL="2286000" algn="l">
              <a:lnSpc>
                <a:spcPct val="150000"/>
              </a:lnSpc>
              <a:spcBef>
                <a:spcPts val="500"/>
              </a:spcBef>
              <a:spcAft>
                <a:spcPts val="0"/>
              </a:spcAft>
              <a:buClr>
                <a:srgbClr val="333F48"/>
              </a:buClr>
              <a:buSzPts val="2000"/>
              <a:buChar char="•"/>
              <a:defRPr sz="2000">
                <a:solidFill>
                  <a:srgbClr val="333F48"/>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7" name="Google Shape;107;p24"/>
          <p:cNvSpPr txBox="1"/>
          <p:nvPr>
            <p:ph idx="2" type="body"/>
          </p:nvPr>
        </p:nvSpPr>
        <p:spPr>
          <a:xfrm>
            <a:off x="839788" y="2643809"/>
            <a:ext cx="3932237" cy="392659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600"/>
              <a:buNone/>
              <a:defRPr sz="1600"/>
            </a:lvl1pPr>
            <a:lvl2pPr indent="-228600" lvl="1" marL="914400" algn="l">
              <a:lnSpc>
                <a:spcPct val="150000"/>
              </a:lnSpc>
              <a:spcBef>
                <a:spcPts val="500"/>
              </a:spcBef>
              <a:spcAft>
                <a:spcPts val="0"/>
              </a:spcAft>
              <a:buClr>
                <a:srgbClr val="333F48"/>
              </a:buClr>
              <a:buSzPts val="1400"/>
              <a:buNone/>
              <a:defRPr sz="1400"/>
            </a:lvl2pPr>
            <a:lvl3pPr indent="-228600" lvl="2" marL="1371600" algn="l">
              <a:lnSpc>
                <a:spcPct val="150000"/>
              </a:lnSpc>
              <a:spcBef>
                <a:spcPts val="500"/>
              </a:spcBef>
              <a:spcAft>
                <a:spcPts val="0"/>
              </a:spcAft>
              <a:buClr>
                <a:srgbClr val="333F48"/>
              </a:buClr>
              <a:buSzPts val="1200"/>
              <a:buNone/>
              <a:defRPr sz="1200"/>
            </a:lvl3pPr>
            <a:lvl4pPr indent="-228600" lvl="3" marL="1828800" algn="l">
              <a:lnSpc>
                <a:spcPct val="150000"/>
              </a:lnSpc>
              <a:spcBef>
                <a:spcPts val="500"/>
              </a:spcBef>
              <a:spcAft>
                <a:spcPts val="0"/>
              </a:spcAft>
              <a:buClr>
                <a:srgbClr val="333F48"/>
              </a:buClr>
              <a:buSzPts val="1000"/>
              <a:buNone/>
              <a:defRPr sz="1000"/>
            </a:lvl4pPr>
            <a:lvl5pPr indent="-228600" lvl="4" marL="2286000" algn="l">
              <a:lnSpc>
                <a:spcPct val="150000"/>
              </a:lnSpc>
              <a:spcBef>
                <a:spcPts val="500"/>
              </a:spcBef>
              <a:spcAft>
                <a:spcPts val="0"/>
              </a:spcAft>
              <a:buClr>
                <a:srgbClr val="333F4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8" name="Shape 108"/>
        <p:cNvGrpSpPr/>
        <p:nvPr/>
      </p:nvGrpSpPr>
      <p:grpSpPr>
        <a:xfrm>
          <a:off x="0" y="0"/>
          <a:ext cx="0" cy="0"/>
          <a:chOff x="0" y="0"/>
          <a:chExt cx="0" cy="0"/>
        </a:xfrm>
      </p:grpSpPr>
      <p:sp>
        <p:nvSpPr>
          <p:cNvPr id="109" name="Google Shape;109;p25"/>
          <p:cNvSpPr/>
          <p:nvPr>
            <p:ph idx="2" type="pic"/>
          </p:nvPr>
        </p:nvSpPr>
        <p:spPr>
          <a:xfrm>
            <a:off x="5183188" y="884582"/>
            <a:ext cx="7008812" cy="5973417"/>
          </a:xfrm>
          <a:prstGeom prst="rect">
            <a:avLst/>
          </a:prstGeom>
          <a:noFill/>
          <a:ln>
            <a:noFill/>
          </a:ln>
        </p:spPr>
      </p:sp>
      <p:sp>
        <p:nvSpPr>
          <p:cNvPr id="110" name="Google Shape;110;p25"/>
          <p:cNvSpPr txBox="1"/>
          <p:nvPr>
            <p:ph type="title"/>
          </p:nvPr>
        </p:nvSpPr>
        <p:spPr>
          <a:xfrm>
            <a:off x="839788" y="1158618"/>
            <a:ext cx="3932237" cy="1485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5"/>
          <p:cNvSpPr txBox="1"/>
          <p:nvPr>
            <p:ph idx="1" type="body"/>
          </p:nvPr>
        </p:nvSpPr>
        <p:spPr>
          <a:xfrm>
            <a:off x="839788" y="2643808"/>
            <a:ext cx="3932237" cy="392659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33F48"/>
              </a:buClr>
              <a:buSzPts val="1600"/>
              <a:buNone/>
              <a:defRPr sz="1600"/>
            </a:lvl1pPr>
            <a:lvl2pPr indent="-228600" lvl="1" marL="914400" algn="l">
              <a:lnSpc>
                <a:spcPct val="150000"/>
              </a:lnSpc>
              <a:spcBef>
                <a:spcPts val="500"/>
              </a:spcBef>
              <a:spcAft>
                <a:spcPts val="0"/>
              </a:spcAft>
              <a:buClr>
                <a:srgbClr val="333F48"/>
              </a:buClr>
              <a:buSzPts val="1400"/>
              <a:buNone/>
              <a:defRPr sz="1400"/>
            </a:lvl2pPr>
            <a:lvl3pPr indent="-228600" lvl="2" marL="1371600" algn="l">
              <a:lnSpc>
                <a:spcPct val="150000"/>
              </a:lnSpc>
              <a:spcBef>
                <a:spcPts val="500"/>
              </a:spcBef>
              <a:spcAft>
                <a:spcPts val="0"/>
              </a:spcAft>
              <a:buClr>
                <a:srgbClr val="333F48"/>
              </a:buClr>
              <a:buSzPts val="1200"/>
              <a:buNone/>
              <a:defRPr sz="1200"/>
            </a:lvl3pPr>
            <a:lvl4pPr indent="-228600" lvl="3" marL="1828800" algn="l">
              <a:lnSpc>
                <a:spcPct val="150000"/>
              </a:lnSpc>
              <a:spcBef>
                <a:spcPts val="500"/>
              </a:spcBef>
              <a:spcAft>
                <a:spcPts val="0"/>
              </a:spcAft>
              <a:buClr>
                <a:srgbClr val="333F48"/>
              </a:buClr>
              <a:buSzPts val="1000"/>
              <a:buNone/>
              <a:defRPr sz="1000"/>
            </a:lvl4pPr>
            <a:lvl5pPr indent="-228600" lvl="4" marL="2286000" algn="l">
              <a:lnSpc>
                <a:spcPct val="150000"/>
              </a:lnSpc>
              <a:spcBef>
                <a:spcPts val="500"/>
              </a:spcBef>
              <a:spcAft>
                <a:spcPts val="0"/>
              </a:spcAft>
              <a:buClr>
                <a:srgbClr val="333F48"/>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itle Card">
  <p:cSld name="White Title Card">
    <p:bg>
      <p:bgPr>
        <a:solidFill>
          <a:schemeClr val="lt1"/>
        </a:solidFill>
      </p:bgPr>
    </p:bg>
    <p:spTree>
      <p:nvGrpSpPr>
        <p:cNvPr id="20" name="Shape 20"/>
        <p:cNvGrpSpPr/>
        <p:nvPr/>
      </p:nvGrpSpPr>
      <p:grpSpPr>
        <a:xfrm>
          <a:off x="0" y="0"/>
          <a:ext cx="0" cy="0"/>
          <a:chOff x="0" y="0"/>
          <a:chExt cx="0" cy="0"/>
        </a:xfrm>
      </p:grpSpPr>
      <p:sp>
        <p:nvSpPr>
          <p:cNvPr id="21" name="Google Shape;21;p17"/>
          <p:cNvSpPr txBox="1"/>
          <p:nvPr>
            <p:ph idx="1" type="body"/>
          </p:nvPr>
        </p:nvSpPr>
        <p:spPr>
          <a:xfrm>
            <a:off x="490384" y="4792336"/>
            <a:ext cx="7886700" cy="82557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C15900"/>
              </a:buClr>
              <a:buSzPts val="1400"/>
              <a:buNone/>
              <a:defRPr>
                <a:solidFill>
                  <a:srgbClr val="C15900"/>
                </a:solidFil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
          <p:cNvSpPr txBox="1"/>
          <p:nvPr>
            <p:ph idx="2" type="body"/>
          </p:nvPr>
        </p:nvSpPr>
        <p:spPr>
          <a:xfrm>
            <a:off x="490384" y="5706736"/>
            <a:ext cx="7886700" cy="82557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C15900"/>
              </a:buClr>
              <a:buSzPts val="1400"/>
              <a:buNone/>
              <a:defRPr>
                <a:solidFill>
                  <a:srgbClr val="C15900"/>
                </a:solidFil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7"/>
          <p:cNvSpPr txBox="1"/>
          <p:nvPr>
            <p:ph idx="3" type="body"/>
          </p:nvPr>
        </p:nvSpPr>
        <p:spPr>
          <a:xfrm>
            <a:off x="490384" y="2468464"/>
            <a:ext cx="7886700" cy="1716959"/>
          </a:xfrm>
          <a:prstGeom prst="rect">
            <a:avLst/>
          </a:prstGeom>
          <a:noFill/>
          <a:ln>
            <a:noFill/>
          </a:ln>
        </p:spPr>
        <p:txBody>
          <a:bodyPr anchorCtr="0" anchor="t" bIns="45700" lIns="91425" spcFirstLastPara="1" rIns="91425" wrap="square" tIns="45700">
            <a:noAutofit/>
          </a:bodyPr>
          <a:lstStyle>
            <a:lvl1pPr indent="-228600" lvl="0" marL="457200" algn="l">
              <a:lnSpc>
                <a:spcPct val="83333"/>
              </a:lnSpc>
              <a:spcBef>
                <a:spcPts val="0"/>
              </a:spcBef>
              <a:spcAft>
                <a:spcPts val="0"/>
              </a:spcAft>
              <a:buClr>
                <a:srgbClr val="C15900"/>
              </a:buClr>
              <a:buSzPts val="4800"/>
              <a:buNone/>
              <a:defRPr b="1" i="0" sz="4800" cap="none">
                <a:solidFill>
                  <a:srgbClr val="C15900"/>
                </a:solidFill>
                <a:latin typeface="Arial Black"/>
                <a:ea typeface="Arial Black"/>
                <a:cs typeface="Arial Black"/>
                <a:sym typeface="Arial Black"/>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7"/>
          <p:cNvSpPr txBox="1"/>
          <p:nvPr>
            <p:ph idx="4" type="body"/>
          </p:nvPr>
        </p:nvSpPr>
        <p:spPr>
          <a:xfrm>
            <a:off x="490384" y="597695"/>
            <a:ext cx="4498394" cy="914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C15900"/>
              </a:buClr>
              <a:buSzPts val="1600"/>
              <a:buNone/>
              <a:defRPr b="1" sz="1600">
                <a:solidFill>
                  <a:srgbClr val="C15900"/>
                </a:solidFill>
              </a:defRPr>
            </a:lvl1pPr>
            <a:lvl2pPr indent="-228600" lvl="1" marL="914400" algn="l">
              <a:lnSpc>
                <a:spcPct val="90000"/>
              </a:lnSpc>
              <a:spcBef>
                <a:spcPts val="500"/>
              </a:spcBef>
              <a:spcAft>
                <a:spcPts val="0"/>
              </a:spcAft>
              <a:buClr>
                <a:schemeClr val="lt1"/>
              </a:buClr>
              <a:buSzPts val="2400"/>
              <a:buNone/>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 name="Google Shape;25;p17"/>
          <p:cNvCxnSpPr/>
          <p:nvPr/>
        </p:nvCxnSpPr>
        <p:spPr>
          <a:xfrm>
            <a:off x="628650" y="4373465"/>
            <a:ext cx="5619750" cy="0"/>
          </a:xfrm>
          <a:prstGeom prst="straightConnector1">
            <a:avLst/>
          </a:prstGeom>
          <a:noFill/>
          <a:ln cap="flat" cmpd="sng" w="19050">
            <a:solidFill>
              <a:srgbClr val="C15900"/>
            </a:solidFill>
            <a:prstDash val="solid"/>
            <a:miter lim="800000"/>
            <a:headEnd len="sm" w="sm" type="none"/>
            <a:tailEnd len="sm" w="sm" type="none"/>
          </a:ln>
        </p:spPr>
      </p:cxnSp>
      <p:pic>
        <p:nvPicPr>
          <p:cNvPr descr="Graphical user interface, text&#10;&#10;Description automatically generated with medium confidence" id="26" name="Google Shape;26;p17"/>
          <p:cNvPicPr preferRelativeResize="0"/>
          <p:nvPr/>
        </p:nvPicPr>
        <p:blipFill rotWithShape="1">
          <a:blip r:embed="rId2">
            <a:alphaModFix/>
          </a:blip>
          <a:srcRect b="0" l="0" r="0" t="0"/>
          <a:stretch/>
        </p:blipFill>
        <p:spPr>
          <a:xfrm>
            <a:off x="7528560" y="14749"/>
            <a:ext cx="4663440" cy="14961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8" name="Shape 28"/>
        <p:cNvGrpSpPr/>
        <p:nvPr/>
      </p:nvGrpSpPr>
      <p:grpSpPr>
        <a:xfrm>
          <a:off x="0" y="0"/>
          <a:ext cx="0" cy="0"/>
          <a:chOff x="0" y="0"/>
          <a:chExt cx="0" cy="0"/>
        </a:xfrm>
      </p:grpSpPr>
      <p:pic>
        <p:nvPicPr>
          <p:cNvPr descr="A person taking a picture of himself in a mirror&#10;&#10;Description automatically generated with low confidence" id="29" name="Google Shape;29;p28"/>
          <p:cNvPicPr preferRelativeResize="0"/>
          <p:nvPr/>
        </p:nvPicPr>
        <p:blipFill rotWithShape="1">
          <a:blip r:embed="rId2">
            <a:alphaModFix/>
          </a:blip>
          <a:srcRect b="0" l="59999" r="0" t="0"/>
          <a:stretch/>
        </p:blipFill>
        <p:spPr>
          <a:xfrm>
            <a:off x="0" y="0"/>
            <a:ext cx="4876797" cy="6858000"/>
          </a:xfrm>
          <a:prstGeom prst="rect">
            <a:avLst/>
          </a:prstGeom>
          <a:noFill/>
          <a:ln>
            <a:noFill/>
          </a:ln>
        </p:spPr>
      </p:pic>
      <p:cxnSp>
        <p:nvCxnSpPr>
          <p:cNvPr id="30" name="Google Shape;30;p28"/>
          <p:cNvCxnSpPr/>
          <p:nvPr/>
        </p:nvCxnSpPr>
        <p:spPr>
          <a:xfrm>
            <a:off x="896852" y="-132762"/>
            <a:ext cx="0" cy="4590228"/>
          </a:xfrm>
          <a:prstGeom prst="straightConnector1">
            <a:avLst/>
          </a:prstGeom>
          <a:noFill/>
          <a:ln cap="rnd" cmpd="sng" w="50800">
            <a:solidFill>
              <a:srgbClr val="E6E4DD"/>
            </a:solidFill>
            <a:prstDash val="dashDot"/>
            <a:round/>
            <a:headEnd len="sm" w="sm" type="none"/>
            <a:tailEnd len="sm" w="sm" type="none"/>
          </a:ln>
        </p:spPr>
      </p:cxnSp>
      <p:cxnSp>
        <p:nvCxnSpPr>
          <p:cNvPr id="31" name="Google Shape;31;p28"/>
          <p:cNvCxnSpPr/>
          <p:nvPr/>
        </p:nvCxnSpPr>
        <p:spPr>
          <a:xfrm rot="10800000">
            <a:off x="1015139" y="4757018"/>
            <a:ext cx="2487477" cy="0"/>
          </a:xfrm>
          <a:prstGeom prst="straightConnector1">
            <a:avLst/>
          </a:prstGeom>
          <a:noFill/>
          <a:ln cap="rnd" cmpd="sng" w="50800">
            <a:solidFill>
              <a:srgbClr val="E6E4DD"/>
            </a:solidFill>
            <a:prstDash val="dashDot"/>
            <a:round/>
            <a:headEnd len="sm" w="sm" type="none"/>
            <a:tailEnd len="sm" w="sm" type="none"/>
          </a:ln>
        </p:spPr>
      </p:cxnSp>
      <p:pic>
        <p:nvPicPr>
          <p:cNvPr id="32" name="Google Shape;32;p28"/>
          <p:cNvPicPr preferRelativeResize="0"/>
          <p:nvPr/>
        </p:nvPicPr>
        <p:blipFill rotWithShape="1">
          <a:blip r:embed="rId3">
            <a:alphaModFix/>
          </a:blip>
          <a:srcRect b="0" l="0" r="0" t="0"/>
          <a:stretch/>
        </p:blipFill>
        <p:spPr>
          <a:xfrm>
            <a:off x="3650960" y="4457466"/>
            <a:ext cx="631213" cy="612648"/>
          </a:xfrm>
          <a:prstGeom prst="rect">
            <a:avLst/>
          </a:prstGeom>
          <a:noFill/>
          <a:ln>
            <a:noFill/>
          </a:ln>
        </p:spPr>
      </p:pic>
      <p:pic>
        <p:nvPicPr>
          <p:cNvPr id="33" name="Google Shape;33;p28"/>
          <p:cNvPicPr preferRelativeResize="0"/>
          <p:nvPr/>
        </p:nvPicPr>
        <p:blipFill rotWithShape="1">
          <a:blip r:embed="rId4">
            <a:alphaModFix/>
          </a:blip>
          <a:srcRect b="0" l="0" r="0" t="0"/>
          <a:stretch/>
        </p:blipFill>
        <p:spPr>
          <a:xfrm>
            <a:off x="819428" y="4667911"/>
            <a:ext cx="154847" cy="150293"/>
          </a:xfrm>
          <a:prstGeom prst="rect">
            <a:avLst/>
          </a:prstGeom>
          <a:noFill/>
          <a:ln>
            <a:noFill/>
          </a:ln>
        </p:spPr>
      </p:pic>
      <p:sp>
        <p:nvSpPr>
          <p:cNvPr id="34" name="Google Shape;34;p28"/>
          <p:cNvSpPr txBox="1"/>
          <p:nvPr>
            <p:ph type="title"/>
          </p:nvPr>
        </p:nvSpPr>
        <p:spPr>
          <a:xfrm>
            <a:off x="1172816" y="365125"/>
            <a:ext cx="3230211" cy="381924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Arial Black"/>
              <a:buNone/>
              <a:defRPr b="1" i="0" sz="2800" u="none" cap="none" strike="noStrike">
                <a:solidFill>
                  <a:schemeClr val="lt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28"/>
          <p:cNvSpPr txBox="1"/>
          <p:nvPr>
            <p:ph idx="1" type="body"/>
          </p:nvPr>
        </p:nvSpPr>
        <p:spPr>
          <a:xfrm>
            <a:off x="5696224" y="755374"/>
            <a:ext cx="5657575" cy="542676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333F48"/>
              </a:buClr>
              <a:buSzPts val="2400"/>
              <a:buFont typeface="Arial"/>
              <a:buNone/>
              <a:defRPr b="0" i="0" sz="2400" u="none" cap="none" strike="noStrike">
                <a:solidFill>
                  <a:srgbClr val="333F48"/>
                </a:solidFill>
                <a:latin typeface="Arial"/>
                <a:ea typeface="Arial"/>
                <a:cs typeface="Arial"/>
                <a:sym typeface="Arial"/>
              </a:defRPr>
            </a:lvl1pPr>
            <a:lvl2pPr indent="-228600" lvl="1" marL="914400" marR="0" rtl="0" algn="l">
              <a:lnSpc>
                <a:spcPct val="90000"/>
              </a:lnSpc>
              <a:spcBef>
                <a:spcPts val="500"/>
              </a:spcBef>
              <a:spcAft>
                <a:spcPts val="0"/>
              </a:spcAft>
              <a:buClr>
                <a:srgbClr val="333F48"/>
              </a:buClr>
              <a:buSzPts val="2400"/>
              <a:buFont typeface="Arial"/>
              <a:buNone/>
              <a:defRPr b="0" i="0" sz="2400" u="none" cap="none" strike="noStrike">
                <a:solidFill>
                  <a:srgbClr val="333F48"/>
                </a:solidFill>
                <a:latin typeface="Arial"/>
                <a:ea typeface="Arial"/>
                <a:cs typeface="Arial"/>
                <a:sym typeface="Arial"/>
              </a:defRPr>
            </a:lvl2pPr>
            <a:lvl3pPr indent="-228600" lvl="2" marL="1371600" marR="0" rtl="0" algn="l">
              <a:lnSpc>
                <a:spcPct val="90000"/>
              </a:lnSpc>
              <a:spcBef>
                <a:spcPts val="500"/>
              </a:spcBef>
              <a:spcAft>
                <a:spcPts val="0"/>
              </a:spcAft>
              <a:buClr>
                <a:srgbClr val="333F48"/>
              </a:buClr>
              <a:buSzPts val="2400"/>
              <a:buFont typeface="Arial"/>
              <a:buNone/>
              <a:defRPr b="0" i="0" sz="2400" u="none" cap="none" strike="noStrike">
                <a:solidFill>
                  <a:srgbClr val="333F48"/>
                </a:solidFill>
                <a:latin typeface="Arial"/>
                <a:ea typeface="Arial"/>
                <a:cs typeface="Arial"/>
                <a:sym typeface="Arial"/>
              </a:defRPr>
            </a:lvl3pPr>
            <a:lvl4pPr indent="-228600" lvl="3" marL="1828800" marR="0" rtl="0" algn="l">
              <a:lnSpc>
                <a:spcPct val="90000"/>
              </a:lnSpc>
              <a:spcBef>
                <a:spcPts val="500"/>
              </a:spcBef>
              <a:spcAft>
                <a:spcPts val="0"/>
              </a:spcAft>
              <a:buClr>
                <a:srgbClr val="333F48"/>
              </a:buClr>
              <a:buSzPts val="2400"/>
              <a:buFont typeface="Arial"/>
              <a:buNone/>
              <a:defRPr b="0" i="0" sz="2400" u="none" cap="none" strike="noStrike">
                <a:solidFill>
                  <a:srgbClr val="333F48"/>
                </a:solidFill>
                <a:latin typeface="Arial"/>
                <a:ea typeface="Arial"/>
                <a:cs typeface="Arial"/>
                <a:sym typeface="Arial"/>
              </a:defRPr>
            </a:lvl4pPr>
            <a:lvl5pPr indent="-228600" lvl="4" marL="2286000" marR="0" rtl="0" algn="l">
              <a:lnSpc>
                <a:spcPct val="90000"/>
              </a:lnSpc>
              <a:spcBef>
                <a:spcPts val="500"/>
              </a:spcBef>
              <a:spcAft>
                <a:spcPts val="0"/>
              </a:spcAft>
              <a:buClr>
                <a:srgbClr val="333F48"/>
              </a:buClr>
              <a:buSzPts val="2400"/>
              <a:buFont typeface="Arial"/>
              <a:buNone/>
              <a:defRPr b="0" i="0" sz="2400" u="none" cap="none" strike="noStrike">
                <a:solidFill>
                  <a:srgbClr val="333F4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250"/>
                                        <p:tgtEl>
                                          <p:spTgt spid="3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250"/>
                                        <p:tgtEl>
                                          <p:spTgt spid="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250"/>
                                        <p:tgtEl>
                                          <p:spTgt spid="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 name="Shape 36"/>
        <p:cNvGrpSpPr/>
        <p:nvPr/>
      </p:nvGrpSpPr>
      <p:grpSpPr>
        <a:xfrm>
          <a:off x="0" y="0"/>
          <a:ext cx="0" cy="0"/>
          <a:chOff x="0" y="0"/>
          <a:chExt cx="0" cy="0"/>
        </a:xfrm>
      </p:grpSpPr>
      <p:pic>
        <p:nvPicPr>
          <p:cNvPr descr="HUMAN" id="37" name="Google Shape;37;p16"/>
          <p:cNvPicPr preferRelativeResize="0"/>
          <p:nvPr/>
        </p:nvPicPr>
        <p:blipFill rotWithShape="1">
          <a:blip r:embed="rId2">
            <a:alphaModFix/>
          </a:blip>
          <a:srcRect b="10162" l="3" r="2" t="10161"/>
          <a:stretch/>
        </p:blipFill>
        <p:spPr>
          <a:xfrm>
            <a:off x="-39165" y="-1"/>
            <a:ext cx="12267156" cy="6858001"/>
          </a:xfrm>
          <a:prstGeom prst="rect">
            <a:avLst/>
          </a:prstGeom>
          <a:noFill/>
          <a:ln>
            <a:noFill/>
          </a:ln>
        </p:spPr>
      </p:pic>
      <p:pic>
        <p:nvPicPr>
          <p:cNvPr id="38" name="Google Shape;38;p16"/>
          <p:cNvPicPr preferRelativeResize="0"/>
          <p:nvPr/>
        </p:nvPicPr>
        <p:blipFill rotWithShape="1">
          <a:blip r:embed="rId3">
            <a:alphaModFix/>
          </a:blip>
          <a:srcRect b="0" l="0" r="0" t="0"/>
          <a:stretch/>
        </p:blipFill>
        <p:spPr>
          <a:xfrm>
            <a:off x="1934608" y="3122675"/>
            <a:ext cx="631213" cy="612648"/>
          </a:xfrm>
          <a:prstGeom prst="rect">
            <a:avLst/>
          </a:prstGeom>
          <a:noFill/>
          <a:ln>
            <a:noFill/>
          </a:ln>
        </p:spPr>
      </p:pic>
      <p:cxnSp>
        <p:nvCxnSpPr>
          <p:cNvPr id="39" name="Google Shape;39;p16"/>
          <p:cNvCxnSpPr/>
          <p:nvPr/>
        </p:nvCxnSpPr>
        <p:spPr>
          <a:xfrm rot="10800000">
            <a:off x="723880" y="3428998"/>
            <a:ext cx="1104919" cy="0"/>
          </a:xfrm>
          <a:prstGeom prst="straightConnector1">
            <a:avLst/>
          </a:prstGeom>
          <a:noFill/>
          <a:ln cap="rnd" cmpd="sng" w="50800">
            <a:solidFill>
              <a:srgbClr val="E6E4DD"/>
            </a:solidFill>
            <a:prstDash val="dashDot"/>
            <a:round/>
            <a:headEnd len="sm" w="sm" type="none"/>
            <a:tailEnd len="sm" w="sm" type="none"/>
          </a:ln>
        </p:spPr>
      </p:cxnSp>
      <p:pic>
        <p:nvPicPr>
          <p:cNvPr id="40" name="Google Shape;40;p16"/>
          <p:cNvPicPr preferRelativeResize="0"/>
          <p:nvPr/>
        </p:nvPicPr>
        <p:blipFill rotWithShape="1">
          <a:blip r:embed="rId4">
            <a:alphaModFix/>
          </a:blip>
          <a:srcRect b="0" l="0" r="0" t="0"/>
          <a:stretch/>
        </p:blipFill>
        <p:spPr>
          <a:xfrm>
            <a:off x="496830" y="3353852"/>
            <a:ext cx="154847" cy="150293"/>
          </a:xfrm>
          <a:prstGeom prst="rect">
            <a:avLst/>
          </a:prstGeom>
          <a:noFill/>
          <a:ln>
            <a:noFill/>
          </a:ln>
        </p:spPr>
      </p:pic>
      <p:sp>
        <p:nvSpPr>
          <p:cNvPr id="41" name="Google Shape;41;p16"/>
          <p:cNvSpPr txBox="1"/>
          <p:nvPr>
            <p:ph type="title"/>
          </p:nvPr>
        </p:nvSpPr>
        <p:spPr>
          <a:xfrm>
            <a:off x="2872408" y="1372734"/>
            <a:ext cx="8481391" cy="4112532"/>
          </a:xfrm>
          <a:prstGeom prst="rect">
            <a:avLst/>
          </a:prstGeom>
          <a:noFill/>
          <a:ln>
            <a:noFill/>
          </a:ln>
        </p:spPr>
        <p:txBody>
          <a:bodyPr anchorCtr="0" anchor="ctr" bIns="45700" lIns="91425" spcFirstLastPara="1" rIns="91425" wrap="square" tIns="45700">
            <a:noAutofit/>
          </a:bodyPr>
          <a:lstStyle>
            <a:lvl1pPr lvl="0" marR="0" rtl="0" algn="l">
              <a:lnSpc>
                <a:spcPct val="80000"/>
              </a:lnSpc>
              <a:spcBef>
                <a:spcPts val="0"/>
              </a:spcBef>
              <a:spcAft>
                <a:spcPts val="0"/>
              </a:spcAft>
              <a:buClr>
                <a:schemeClr val="lt1"/>
              </a:buClr>
              <a:buSzPts val="6000"/>
              <a:buFont typeface="Arial Black"/>
              <a:buNone/>
              <a:defRPr b="1" i="0" sz="6000" u="none" cap="none" strike="noStrike">
                <a:solidFill>
                  <a:schemeClr val="lt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42" name="Google Shape;42;p16"/>
          <p:cNvCxnSpPr/>
          <p:nvPr/>
        </p:nvCxnSpPr>
        <p:spPr>
          <a:xfrm>
            <a:off x="597553" y="-132762"/>
            <a:ext cx="0" cy="3375834"/>
          </a:xfrm>
          <a:prstGeom prst="straightConnector1">
            <a:avLst/>
          </a:prstGeom>
          <a:noFill/>
          <a:ln cap="rnd" cmpd="sng" w="50800">
            <a:solidFill>
              <a:srgbClr val="E6E4DD"/>
            </a:solidFill>
            <a:prstDash val="dashDot"/>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500"/>
                                        <p:tgtEl>
                                          <p:spTgt spid="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
                                        </p:tgtEl>
                                        <p:attrNameLst>
                                          <p:attrName>style.visibility</p:attrName>
                                        </p:attrNameLst>
                                      </p:cBhvr>
                                      <p:to>
                                        <p:strVal val="visible"/>
                                      </p:to>
                                    </p:set>
                                    <p:animEffect filter="fade" transition="in">
                                      <p:cBhvr>
                                        <p:cTn dur="250"/>
                                        <p:tgtEl>
                                          <p:spTgt spid="4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250"/>
                                        <p:tgtEl>
                                          <p:spTgt spid="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
                                        </p:tgtEl>
                                        <p:attrNameLst>
                                          <p:attrName>style.visibility</p:attrName>
                                        </p:attrNameLst>
                                      </p:cBhvr>
                                      <p:to>
                                        <p:strVal val="visible"/>
                                      </p:to>
                                    </p:set>
                                    <p:animEffect filter="fade" transition="in">
                                      <p:cBhvr>
                                        <p:cTn dur="250"/>
                                        <p:tgtEl>
                                          <p:spTgt spid="38"/>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500"/>
                                        <p:tgtEl>
                                          <p:spTgt spid="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 name="Shape 43"/>
        <p:cNvGrpSpPr/>
        <p:nvPr/>
      </p:nvGrpSpPr>
      <p:grpSpPr>
        <a:xfrm>
          <a:off x="0" y="0"/>
          <a:ext cx="0" cy="0"/>
          <a:chOff x="0" y="0"/>
          <a:chExt cx="0" cy="0"/>
        </a:xfrm>
      </p:grpSpPr>
      <p:pic>
        <p:nvPicPr>
          <p:cNvPr descr="ImageContainer19x6.jpg" id="44" name="Google Shape;44;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5" name="Google Shape;45;p11"/>
          <p:cNvSpPr txBox="1"/>
          <p:nvPr>
            <p:ph type="title"/>
          </p:nvPr>
        </p:nvSpPr>
        <p:spPr>
          <a:xfrm>
            <a:off x="3441826" y="5611329"/>
            <a:ext cx="8158372" cy="12466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BE5927"/>
              </a:buClr>
              <a:buSzPts val="2800"/>
              <a:buFont typeface="Arial Narrow"/>
              <a:buNone/>
              <a:defRPr b="1" i="0" sz="2800" u="none" cap="none" strike="noStrike">
                <a:solidFill>
                  <a:srgbClr val="BE5927"/>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11"/>
          <p:cNvSpPr txBox="1"/>
          <p:nvPr>
            <p:ph idx="1" type="body"/>
          </p:nvPr>
        </p:nvSpPr>
        <p:spPr>
          <a:xfrm rot="-5400000">
            <a:off x="10934965" y="1477499"/>
            <a:ext cx="2020295" cy="452626"/>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1000"/>
              </a:spcBef>
              <a:spcAft>
                <a:spcPts val="0"/>
              </a:spcAft>
              <a:buClr>
                <a:srgbClr val="333F48"/>
              </a:buClr>
              <a:buSzPts val="1800"/>
              <a:buFont typeface="Arial"/>
              <a:buNone/>
              <a:defRPr b="0" i="0" sz="1800" u="none" cap="none" strike="noStrike">
                <a:solidFill>
                  <a:srgbClr val="333F48"/>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Image" id="47" name="Google Shape;47;p11"/>
          <p:cNvPicPr preferRelativeResize="0"/>
          <p:nvPr/>
        </p:nvPicPr>
        <p:blipFill rotWithShape="1">
          <a:blip r:embed="rId3">
            <a:alphaModFix/>
          </a:blip>
          <a:srcRect b="0" l="0" r="0" t="0"/>
          <a:stretch/>
        </p:blipFill>
        <p:spPr>
          <a:xfrm flipH="1">
            <a:off x="11703300" y="195449"/>
            <a:ext cx="384550" cy="373295"/>
          </a:xfrm>
          <a:prstGeom prst="rect">
            <a:avLst/>
          </a:prstGeom>
          <a:noFill/>
          <a:ln>
            <a:noFill/>
          </a:ln>
        </p:spPr>
      </p:pic>
      <p:pic>
        <p:nvPicPr>
          <p:cNvPr descr="A picture containing text, sign&#10;&#10;Description automatically generated" id="48" name="Google Shape;48;p11"/>
          <p:cNvPicPr preferRelativeResize="0"/>
          <p:nvPr/>
        </p:nvPicPr>
        <p:blipFill rotWithShape="1">
          <a:blip r:embed="rId4">
            <a:alphaModFix/>
          </a:blip>
          <a:srcRect b="0" l="0" r="0" t="0"/>
          <a:stretch/>
        </p:blipFill>
        <p:spPr>
          <a:xfrm>
            <a:off x="1251076" y="1266490"/>
            <a:ext cx="4381500" cy="5486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alphaModFix/>
          </a:blip>
          <a:srcRect b="0" l="40000" r="20000" t="0"/>
          <a:stretch/>
        </p:blipFill>
        <p:spPr>
          <a:xfrm>
            <a:off x="0" y="-4155"/>
            <a:ext cx="4876797" cy="6858000"/>
          </a:xfrm>
          <a:prstGeom prst="rect">
            <a:avLst/>
          </a:prstGeom>
          <a:noFill/>
          <a:ln>
            <a:noFill/>
          </a:ln>
        </p:spPr>
      </p:pic>
      <p:cxnSp>
        <p:nvCxnSpPr>
          <p:cNvPr id="51" name="Google Shape;51;p14"/>
          <p:cNvCxnSpPr/>
          <p:nvPr/>
        </p:nvCxnSpPr>
        <p:spPr>
          <a:xfrm>
            <a:off x="896852" y="118524"/>
            <a:ext cx="0" cy="1717257"/>
          </a:xfrm>
          <a:prstGeom prst="straightConnector1">
            <a:avLst/>
          </a:prstGeom>
          <a:noFill/>
          <a:ln cap="rnd" cmpd="sng" w="50800">
            <a:solidFill>
              <a:srgbClr val="E6E4DD"/>
            </a:solidFill>
            <a:prstDash val="dashDot"/>
            <a:round/>
            <a:headEnd len="sm" w="sm" type="none"/>
            <a:tailEnd len="sm" w="sm" type="none"/>
          </a:ln>
        </p:spPr>
      </p:cxnSp>
      <p:sp>
        <p:nvSpPr>
          <p:cNvPr id="52" name="Google Shape;52;p14"/>
          <p:cNvSpPr txBox="1"/>
          <p:nvPr>
            <p:ph idx="1" type="body"/>
          </p:nvPr>
        </p:nvSpPr>
        <p:spPr>
          <a:xfrm>
            <a:off x="1252337" y="4293688"/>
            <a:ext cx="3029814" cy="20748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3" name="Google Shape;53;p14"/>
          <p:cNvPicPr preferRelativeResize="0"/>
          <p:nvPr/>
        </p:nvPicPr>
        <p:blipFill rotWithShape="1">
          <a:blip r:embed="rId3">
            <a:alphaModFix/>
          </a:blip>
          <a:srcRect b="0" l="0" r="0" t="0"/>
          <a:stretch/>
        </p:blipFill>
        <p:spPr>
          <a:xfrm>
            <a:off x="819428" y="1954305"/>
            <a:ext cx="154847" cy="150293"/>
          </a:xfrm>
          <a:prstGeom prst="rect">
            <a:avLst/>
          </a:prstGeom>
          <a:noFill/>
          <a:ln>
            <a:noFill/>
          </a:ln>
        </p:spPr>
      </p:pic>
      <p:sp>
        <p:nvSpPr>
          <p:cNvPr id="54" name="Google Shape;54;p14"/>
          <p:cNvSpPr txBox="1"/>
          <p:nvPr>
            <p:ph type="title"/>
          </p:nvPr>
        </p:nvSpPr>
        <p:spPr>
          <a:xfrm>
            <a:off x="1252337" y="905505"/>
            <a:ext cx="3029814" cy="338818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Arial Black"/>
              <a:buNone/>
              <a:defRPr b="1" i="0" sz="2800" u="none" cap="none" strike="noStrike">
                <a:solidFill>
                  <a:schemeClr val="lt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14"/>
          <p:cNvSpPr txBox="1"/>
          <p:nvPr>
            <p:ph idx="2" type="body"/>
          </p:nvPr>
        </p:nvSpPr>
        <p:spPr>
          <a:xfrm>
            <a:off x="4876796" y="0"/>
            <a:ext cx="7315203" cy="68538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250"/>
                                        <p:tgtEl>
                                          <p:spTgt spid="53"/>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2">
                                            <p:txEl>
                                              <p:pRg end="0" st="0"/>
                                            </p:txEl>
                                          </p:spTgt>
                                        </p:tgtEl>
                                        <p:attrNameLst>
                                          <p:attrName>style.visibility</p:attrName>
                                        </p:attrNameLst>
                                      </p:cBhvr>
                                      <p:to>
                                        <p:strVal val="visible"/>
                                      </p:to>
                                    </p:set>
                                    <p:animEffect filter="fade" transition="in">
                                      <p:cBhvr>
                                        <p:cTn dur="250"/>
                                        <p:tgtEl>
                                          <p:spTgt spid="5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
                                            <p:txEl>
                                              <p:pRg end="1" st="1"/>
                                            </p:txEl>
                                          </p:spTgt>
                                        </p:tgtEl>
                                        <p:attrNameLst>
                                          <p:attrName>style.visibility</p:attrName>
                                        </p:attrNameLst>
                                      </p:cBhvr>
                                      <p:to>
                                        <p:strVal val="visible"/>
                                      </p:to>
                                    </p:set>
                                    <p:animEffect filter="fade" transition="in">
                                      <p:cBhvr>
                                        <p:cTn dur="250"/>
                                        <p:tgtEl>
                                          <p:spTgt spid="52">
                                            <p:txEl>
                                              <p:pRg end="1" st="1"/>
                                            </p:txEl>
                                          </p:spTgt>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52">
                                            <p:txEl>
                                              <p:pRg end="2" st="2"/>
                                            </p:txEl>
                                          </p:spTgt>
                                        </p:tgtEl>
                                        <p:attrNameLst>
                                          <p:attrName>style.visibility</p:attrName>
                                        </p:attrNameLst>
                                      </p:cBhvr>
                                      <p:to>
                                        <p:strVal val="visible"/>
                                      </p:to>
                                    </p:set>
                                    <p:animEffect filter="fade" transition="in">
                                      <p:cBhvr>
                                        <p:cTn dur="250"/>
                                        <p:tgtEl>
                                          <p:spTgt spid="52">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
                                            <p:txEl>
                                              <p:pRg end="3" st="3"/>
                                            </p:txEl>
                                          </p:spTgt>
                                        </p:tgtEl>
                                        <p:attrNameLst>
                                          <p:attrName>style.visibility</p:attrName>
                                        </p:attrNameLst>
                                      </p:cBhvr>
                                      <p:to>
                                        <p:strVal val="visible"/>
                                      </p:to>
                                    </p:set>
                                    <p:animEffect filter="fade" transition="in">
                                      <p:cBhvr>
                                        <p:cTn dur="250"/>
                                        <p:tgtEl>
                                          <p:spTgt spid="52">
                                            <p:txEl>
                                              <p:pRg end="3" st="3"/>
                                            </p:txEl>
                                          </p:spTgt>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52">
                                            <p:txEl>
                                              <p:pRg end="4" st="4"/>
                                            </p:txEl>
                                          </p:spTgt>
                                        </p:tgtEl>
                                        <p:attrNameLst>
                                          <p:attrName>style.visibility</p:attrName>
                                        </p:attrNameLst>
                                      </p:cBhvr>
                                      <p:to>
                                        <p:strVal val="visible"/>
                                      </p:to>
                                    </p:set>
                                    <p:animEffect filter="fade" transition="in">
                                      <p:cBhvr>
                                        <p:cTn dur="250"/>
                                        <p:tgtEl>
                                          <p:spTgt spid="52">
                                            <p:txEl>
                                              <p:pRg end="4" st="4"/>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
                                            <p:txEl>
                                              <p:pRg end="5" st="5"/>
                                            </p:txEl>
                                          </p:spTgt>
                                        </p:tgtEl>
                                        <p:attrNameLst>
                                          <p:attrName>style.visibility</p:attrName>
                                        </p:attrNameLst>
                                      </p:cBhvr>
                                      <p:to>
                                        <p:strVal val="visible"/>
                                      </p:to>
                                    </p:set>
                                    <p:animEffect filter="fade" transition="in">
                                      <p:cBhvr>
                                        <p:cTn dur="250"/>
                                        <p:tgtEl>
                                          <p:spTgt spid="52">
                                            <p:txEl>
                                              <p:pRg end="5" st="5"/>
                                            </p:txEl>
                                          </p:spTgt>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52">
                                            <p:txEl>
                                              <p:pRg end="6" st="6"/>
                                            </p:txEl>
                                          </p:spTgt>
                                        </p:tgtEl>
                                        <p:attrNameLst>
                                          <p:attrName>style.visibility</p:attrName>
                                        </p:attrNameLst>
                                      </p:cBhvr>
                                      <p:to>
                                        <p:strVal val="visible"/>
                                      </p:to>
                                    </p:set>
                                    <p:animEffect filter="fade" transition="in">
                                      <p:cBhvr>
                                        <p:cTn dur="250"/>
                                        <p:tgtEl>
                                          <p:spTgt spid="52">
                                            <p:txEl>
                                              <p:pRg end="6" st="6"/>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2">
                                            <p:txEl>
                                              <p:pRg end="7" st="7"/>
                                            </p:txEl>
                                          </p:spTgt>
                                        </p:tgtEl>
                                        <p:attrNameLst>
                                          <p:attrName>style.visibility</p:attrName>
                                        </p:attrNameLst>
                                      </p:cBhvr>
                                      <p:to>
                                        <p:strVal val="visible"/>
                                      </p:to>
                                    </p:set>
                                    <p:animEffect filter="fade" transition="in">
                                      <p:cBhvr>
                                        <p:cTn dur="250"/>
                                        <p:tgtEl>
                                          <p:spTgt spid="52">
                                            <p:txEl>
                                              <p:pRg end="7" st="7"/>
                                            </p:txEl>
                                          </p:spTgt>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52">
                                            <p:txEl>
                                              <p:pRg end="8" st="8"/>
                                            </p:txEl>
                                          </p:spTgt>
                                        </p:tgtEl>
                                        <p:attrNameLst>
                                          <p:attrName>style.visibility</p:attrName>
                                        </p:attrNameLst>
                                      </p:cBhvr>
                                      <p:to>
                                        <p:strVal val="visible"/>
                                      </p:to>
                                    </p:set>
                                    <p:animEffect filter="fade" transition="in">
                                      <p:cBhvr>
                                        <p:cTn dur="250"/>
                                        <p:tgtEl>
                                          <p:spTgt spid="5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6" name="Shape 56"/>
        <p:cNvGrpSpPr/>
        <p:nvPr/>
      </p:nvGrpSpPr>
      <p:grpSpPr>
        <a:xfrm>
          <a:off x="0" y="0"/>
          <a:ext cx="0" cy="0"/>
          <a:chOff x="0" y="0"/>
          <a:chExt cx="0" cy="0"/>
        </a:xfrm>
      </p:grpSpPr>
      <p:pic>
        <p:nvPicPr>
          <p:cNvPr descr="A picture containing sky, outdoor&#10;&#10;Description automatically generated" id="57" name="Google Shape;57;p26"/>
          <p:cNvPicPr preferRelativeResize="0"/>
          <p:nvPr/>
        </p:nvPicPr>
        <p:blipFill rotWithShape="1">
          <a:blip r:embed="rId2">
            <a:alphaModFix/>
          </a:blip>
          <a:srcRect b="0" l="0" r="0" t="15701"/>
          <a:stretch/>
        </p:blipFill>
        <p:spPr>
          <a:xfrm>
            <a:off x="-10886" y="0"/>
            <a:ext cx="12202886"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Left / Text Right">
  <p:cSld name="1_Image Left / Text Right">
    <p:spTree>
      <p:nvGrpSpPr>
        <p:cNvPr id="58" name="Shape 58"/>
        <p:cNvGrpSpPr/>
        <p:nvPr/>
      </p:nvGrpSpPr>
      <p:grpSpPr>
        <a:xfrm>
          <a:off x="0" y="0"/>
          <a:ext cx="0" cy="0"/>
          <a:chOff x="0" y="0"/>
          <a:chExt cx="0" cy="0"/>
        </a:xfrm>
      </p:grpSpPr>
      <p:pic>
        <p:nvPicPr>
          <p:cNvPr id="59" name="Google Shape;59;p27"/>
          <p:cNvPicPr preferRelativeResize="0"/>
          <p:nvPr/>
        </p:nvPicPr>
        <p:blipFill rotWithShape="1">
          <a:blip r:embed="rId2">
            <a:alphaModFix/>
          </a:blip>
          <a:srcRect b="4239" l="0" r="0" t="0"/>
          <a:stretch/>
        </p:blipFill>
        <p:spPr>
          <a:xfrm>
            <a:off x="0" y="0"/>
            <a:ext cx="12192000" cy="912114"/>
          </a:xfrm>
          <a:prstGeom prst="rect">
            <a:avLst/>
          </a:prstGeom>
          <a:noFill/>
          <a:ln>
            <a:noFill/>
          </a:ln>
        </p:spPr>
      </p:pic>
      <p:sp>
        <p:nvSpPr>
          <p:cNvPr id="60" name="Google Shape;60;p27"/>
          <p:cNvSpPr/>
          <p:nvPr/>
        </p:nvSpPr>
        <p:spPr>
          <a:xfrm>
            <a:off x="586554" y="1543268"/>
            <a:ext cx="4922891" cy="4794404"/>
          </a:xfrm>
          <a:custGeom>
            <a:rect b="b" l="l" r="r" t="t"/>
            <a:pathLst>
              <a:path extrusionOk="0" h="4794404" w="4922891">
                <a:moveTo>
                  <a:pt x="4920502" y="2269511"/>
                </a:moveTo>
                <a:cubicBezTo>
                  <a:pt x="4884501" y="998994"/>
                  <a:pt x="4469216" y="0"/>
                  <a:pt x="2461446" y="0"/>
                </a:cubicBezTo>
                <a:cubicBezTo>
                  <a:pt x="453676" y="0"/>
                  <a:pt x="38390" y="998994"/>
                  <a:pt x="2389" y="2269511"/>
                </a:cubicBezTo>
                <a:cubicBezTo>
                  <a:pt x="1115" y="2311702"/>
                  <a:pt x="319" y="2354212"/>
                  <a:pt x="0" y="2397202"/>
                </a:cubicBezTo>
                <a:cubicBezTo>
                  <a:pt x="319" y="2440032"/>
                  <a:pt x="1115" y="2482542"/>
                  <a:pt x="2389" y="2524733"/>
                </a:cubicBezTo>
                <a:cubicBezTo>
                  <a:pt x="38390" y="3795091"/>
                  <a:pt x="453516" y="4794404"/>
                  <a:pt x="2461446" y="4794404"/>
                </a:cubicBezTo>
                <a:cubicBezTo>
                  <a:pt x="4469375" y="4794404"/>
                  <a:pt x="4884501" y="3795250"/>
                  <a:pt x="4920502" y="2524733"/>
                </a:cubicBezTo>
                <a:cubicBezTo>
                  <a:pt x="4921776" y="2482542"/>
                  <a:pt x="4922573" y="2439872"/>
                  <a:pt x="4922892" y="2397202"/>
                </a:cubicBezTo>
                <a:cubicBezTo>
                  <a:pt x="4922573" y="2354372"/>
                  <a:pt x="4921776" y="2311862"/>
                  <a:pt x="4920502" y="22695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 name="Google Shape;61;p27"/>
          <p:cNvSpPr txBox="1"/>
          <p:nvPr/>
        </p:nvSpPr>
        <p:spPr>
          <a:xfrm>
            <a:off x="991518" y="6962660"/>
            <a:ext cx="50236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You can replace the fill with a different photo.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Open Format Panel, replace image</a:t>
            </a:r>
            <a:endParaRPr b="0" i="0" sz="1400" u="none" cap="none" strike="noStrike">
              <a:solidFill>
                <a:srgbClr val="000000"/>
              </a:solidFill>
              <a:latin typeface="Arial"/>
              <a:ea typeface="Arial"/>
              <a:cs typeface="Arial"/>
              <a:sym typeface="Arial"/>
            </a:endParaRPr>
          </a:p>
        </p:txBody>
      </p:sp>
      <p:pic>
        <p:nvPicPr>
          <p:cNvPr descr="Graphical user interface, text&#10;&#10;Description automatically generated" id="62" name="Google Shape;62;p27"/>
          <p:cNvPicPr preferRelativeResize="0"/>
          <p:nvPr/>
        </p:nvPicPr>
        <p:blipFill rotWithShape="1">
          <a:blip r:embed="rId3">
            <a:alphaModFix/>
          </a:blip>
          <a:srcRect b="0" l="0" r="0" t="0"/>
          <a:stretch/>
        </p:blipFill>
        <p:spPr>
          <a:xfrm>
            <a:off x="-198783" y="-303004"/>
            <a:ext cx="4584904" cy="1470990"/>
          </a:xfrm>
          <a:prstGeom prst="rect">
            <a:avLst/>
          </a:prstGeom>
          <a:noFill/>
          <a:ln>
            <a:noFill/>
          </a:ln>
        </p:spPr>
      </p:pic>
      <p:sp>
        <p:nvSpPr>
          <p:cNvPr id="63" name="Google Shape;63;p27"/>
          <p:cNvSpPr txBox="1"/>
          <p:nvPr>
            <p:ph type="title"/>
          </p:nvPr>
        </p:nvSpPr>
        <p:spPr>
          <a:xfrm>
            <a:off x="6443251" y="2808862"/>
            <a:ext cx="5294862" cy="132556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BE5927"/>
              </a:buClr>
              <a:buSzPts val="3600"/>
              <a:buFont typeface="Arial"/>
              <a:buNone/>
              <a:defRPr b="1" i="0" sz="3600" u="none" cap="none" strike="noStrike">
                <a:solidFill>
                  <a:srgbClr val="BE5927"/>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27"/>
          <p:cNvSpPr txBox="1"/>
          <p:nvPr/>
        </p:nvSpPr>
        <p:spPr>
          <a:xfrm>
            <a:off x="10277061" y="5237922"/>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27"/>
          <p:cNvSpPr txBox="1"/>
          <p:nvPr>
            <p:ph idx="1" type="body"/>
          </p:nvPr>
        </p:nvSpPr>
        <p:spPr>
          <a:xfrm>
            <a:off x="6443252" y="4251228"/>
            <a:ext cx="5294862" cy="18383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1pPr>
            <a:lvl2pPr indent="-228600" lvl="1" marL="914400" marR="0" rtl="0" algn="l">
              <a:lnSpc>
                <a:spcPct val="90000"/>
              </a:lnSpc>
              <a:spcBef>
                <a:spcPts val="5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2pPr>
            <a:lvl3pPr indent="-228600" lvl="2" marL="1371600" marR="0" rtl="0" algn="l">
              <a:lnSpc>
                <a:spcPct val="90000"/>
              </a:lnSpc>
              <a:spcBef>
                <a:spcPts val="5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3pPr>
            <a:lvl4pPr indent="-228600" lvl="3" marL="1828800" marR="0" rtl="0" algn="l">
              <a:lnSpc>
                <a:spcPct val="90000"/>
              </a:lnSpc>
              <a:spcBef>
                <a:spcPts val="5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4pPr>
            <a:lvl5pPr indent="-228600" lvl="4" marL="2286000" marR="0" rtl="0" algn="l">
              <a:lnSpc>
                <a:spcPct val="90000"/>
              </a:lnSpc>
              <a:spcBef>
                <a:spcPts val="5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27"/>
          <p:cNvSpPr txBox="1"/>
          <p:nvPr>
            <p:ph idx="2" type="body"/>
          </p:nvPr>
        </p:nvSpPr>
        <p:spPr>
          <a:xfrm>
            <a:off x="6443131" y="2053718"/>
            <a:ext cx="3725437" cy="608013"/>
          </a:xfrm>
          <a:prstGeom prst="rect">
            <a:avLst/>
          </a:prstGeom>
          <a:solidFill>
            <a:srgbClr val="C15900"/>
          </a:solidFill>
          <a:ln>
            <a:noFill/>
          </a:ln>
        </p:spPr>
        <p:txBody>
          <a:bodyPr anchorCtr="0" anchor="ctr" bIns="45700" lIns="18287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67" name="Google Shape;67;p27"/>
          <p:cNvCxnSpPr/>
          <p:nvPr/>
        </p:nvCxnSpPr>
        <p:spPr>
          <a:xfrm flipH="1">
            <a:off x="9997928" y="2390775"/>
            <a:ext cx="558265" cy="1"/>
          </a:xfrm>
          <a:prstGeom prst="straightConnector1">
            <a:avLst/>
          </a:prstGeom>
          <a:noFill/>
          <a:ln cap="flat" cmpd="sng" w="12700">
            <a:solidFill>
              <a:srgbClr val="333F4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8" name="Shape 68"/>
        <p:cNvGrpSpPr/>
        <p:nvPr/>
      </p:nvGrpSpPr>
      <p:grpSpPr>
        <a:xfrm>
          <a:off x="0" y="0"/>
          <a:ext cx="0" cy="0"/>
          <a:chOff x="0" y="0"/>
          <a:chExt cx="0" cy="0"/>
        </a:xfrm>
      </p:grpSpPr>
      <p:pic>
        <p:nvPicPr>
          <p:cNvPr id="69" name="Google Shape;69;p29"/>
          <p:cNvPicPr preferRelativeResize="0"/>
          <p:nvPr/>
        </p:nvPicPr>
        <p:blipFill rotWithShape="1">
          <a:blip r:embed="rId2">
            <a:alphaModFix/>
          </a:blip>
          <a:srcRect b="0" l="40000" r="20000" t="0"/>
          <a:stretch/>
        </p:blipFill>
        <p:spPr>
          <a:xfrm>
            <a:off x="0" y="-4155"/>
            <a:ext cx="4876797" cy="6858000"/>
          </a:xfrm>
          <a:prstGeom prst="rect">
            <a:avLst/>
          </a:prstGeom>
          <a:noFill/>
          <a:ln>
            <a:noFill/>
          </a:ln>
        </p:spPr>
      </p:pic>
      <p:cxnSp>
        <p:nvCxnSpPr>
          <p:cNvPr id="70" name="Google Shape;70;p29"/>
          <p:cNvCxnSpPr/>
          <p:nvPr/>
        </p:nvCxnSpPr>
        <p:spPr>
          <a:xfrm>
            <a:off x="896852" y="118524"/>
            <a:ext cx="0" cy="1717257"/>
          </a:xfrm>
          <a:prstGeom prst="straightConnector1">
            <a:avLst/>
          </a:prstGeom>
          <a:noFill/>
          <a:ln cap="rnd" cmpd="sng" w="50800">
            <a:solidFill>
              <a:srgbClr val="E6E4DD"/>
            </a:solidFill>
            <a:prstDash val="dashDot"/>
            <a:round/>
            <a:headEnd len="sm" w="sm" type="none"/>
            <a:tailEnd len="sm" w="sm" type="none"/>
          </a:ln>
        </p:spPr>
      </p:cxnSp>
      <p:sp>
        <p:nvSpPr>
          <p:cNvPr id="71" name="Google Shape;71;p29"/>
          <p:cNvSpPr txBox="1"/>
          <p:nvPr>
            <p:ph idx="1" type="body"/>
          </p:nvPr>
        </p:nvSpPr>
        <p:spPr>
          <a:xfrm>
            <a:off x="5686714" y="473982"/>
            <a:ext cx="5685857" cy="56220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33F48"/>
              </a:buClr>
              <a:buSzPts val="1800"/>
              <a:buFont typeface="Arial"/>
              <a:buNone/>
              <a:defRPr b="0" i="0" sz="1800" u="none" cap="none" strike="noStrike">
                <a:solidFill>
                  <a:srgbClr val="333F48"/>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72" name="Google Shape;72;p29"/>
          <p:cNvPicPr preferRelativeResize="0"/>
          <p:nvPr/>
        </p:nvPicPr>
        <p:blipFill rotWithShape="1">
          <a:blip r:embed="rId3">
            <a:alphaModFix/>
          </a:blip>
          <a:srcRect b="0" l="0" r="0" t="0"/>
          <a:stretch/>
        </p:blipFill>
        <p:spPr>
          <a:xfrm>
            <a:off x="819428" y="1954305"/>
            <a:ext cx="154847" cy="150293"/>
          </a:xfrm>
          <a:prstGeom prst="rect">
            <a:avLst/>
          </a:prstGeom>
          <a:noFill/>
          <a:ln>
            <a:noFill/>
          </a:ln>
        </p:spPr>
      </p:pic>
      <p:sp>
        <p:nvSpPr>
          <p:cNvPr id="73" name="Google Shape;73;p29"/>
          <p:cNvSpPr txBox="1"/>
          <p:nvPr>
            <p:ph type="title"/>
          </p:nvPr>
        </p:nvSpPr>
        <p:spPr>
          <a:xfrm>
            <a:off x="1252337" y="905505"/>
            <a:ext cx="3029814" cy="338818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Arial Black"/>
              <a:buNone/>
              <a:defRPr b="1" i="0" sz="2800" u="none" cap="none" strike="noStrike">
                <a:solidFill>
                  <a:schemeClr val="lt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70"/>
                                        </p:tgtEl>
                                        <p:attrNameLst>
                                          <p:attrName>style.visibility</p:attrName>
                                        </p:attrNameLst>
                                      </p:cBhvr>
                                      <p:to>
                                        <p:strVal val="visible"/>
                                      </p:to>
                                    </p:set>
                                    <p:animEffect filter="fade" transition="in">
                                      <p:cBhvr>
                                        <p:cTn dur="500"/>
                                        <p:tgtEl>
                                          <p:spTgt spid="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50"/>
                                        <p:tgtEl>
                                          <p:spTgt spid="7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animEffect filter="fade" transition="in">
                                      <p:cBhvr>
                                        <p:cTn dur="250"/>
                                        <p:tgtEl>
                                          <p:spTgt spid="7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animEffect filter="fade" transition="in">
                                      <p:cBhvr>
                                        <p:cTn dur="250"/>
                                        <p:tgtEl>
                                          <p:spTgt spid="71">
                                            <p:txEl>
                                              <p:pRg end="1" st="1"/>
                                            </p:txEl>
                                          </p:spTgt>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animEffect filter="fade" transition="in">
                                      <p:cBhvr>
                                        <p:cTn dur="250"/>
                                        <p:tgtEl>
                                          <p:spTgt spid="71">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animEffect filter="fade" transition="in">
                                      <p:cBhvr>
                                        <p:cTn dur="250"/>
                                        <p:tgtEl>
                                          <p:spTgt spid="71">
                                            <p:txEl>
                                              <p:pRg end="3" st="3"/>
                                            </p:txEl>
                                          </p:spTgt>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71">
                                            <p:txEl>
                                              <p:pRg end="4" st="4"/>
                                            </p:txEl>
                                          </p:spTgt>
                                        </p:tgtEl>
                                        <p:attrNameLst>
                                          <p:attrName>style.visibility</p:attrName>
                                        </p:attrNameLst>
                                      </p:cBhvr>
                                      <p:to>
                                        <p:strVal val="visible"/>
                                      </p:to>
                                    </p:set>
                                    <p:animEffect filter="fade" transition="in">
                                      <p:cBhvr>
                                        <p:cTn dur="250"/>
                                        <p:tgtEl>
                                          <p:spTgt spid="71">
                                            <p:txEl>
                                              <p:pRg end="4" st="4"/>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
                                            <p:txEl>
                                              <p:pRg end="5" st="5"/>
                                            </p:txEl>
                                          </p:spTgt>
                                        </p:tgtEl>
                                        <p:attrNameLst>
                                          <p:attrName>style.visibility</p:attrName>
                                        </p:attrNameLst>
                                      </p:cBhvr>
                                      <p:to>
                                        <p:strVal val="visible"/>
                                      </p:to>
                                    </p:set>
                                    <p:animEffect filter="fade" transition="in">
                                      <p:cBhvr>
                                        <p:cTn dur="250"/>
                                        <p:tgtEl>
                                          <p:spTgt spid="71">
                                            <p:txEl>
                                              <p:pRg end="5" st="5"/>
                                            </p:txEl>
                                          </p:spTgt>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71">
                                            <p:txEl>
                                              <p:pRg end="6" st="6"/>
                                            </p:txEl>
                                          </p:spTgt>
                                        </p:tgtEl>
                                        <p:attrNameLst>
                                          <p:attrName>style.visibility</p:attrName>
                                        </p:attrNameLst>
                                      </p:cBhvr>
                                      <p:to>
                                        <p:strVal val="visible"/>
                                      </p:to>
                                    </p:set>
                                    <p:animEffect filter="fade" transition="in">
                                      <p:cBhvr>
                                        <p:cTn dur="250"/>
                                        <p:tgtEl>
                                          <p:spTgt spid="71">
                                            <p:txEl>
                                              <p:pRg end="6" st="6"/>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1">
                                            <p:txEl>
                                              <p:pRg end="7" st="7"/>
                                            </p:txEl>
                                          </p:spTgt>
                                        </p:tgtEl>
                                        <p:attrNameLst>
                                          <p:attrName>style.visibility</p:attrName>
                                        </p:attrNameLst>
                                      </p:cBhvr>
                                      <p:to>
                                        <p:strVal val="visible"/>
                                      </p:to>
                                    </p:set>
                                    <p:animEffect filter="fade" transition="in">
                                      <p:cBhvr>
                                        <p:cTn dur="250"/>
                                        <p:tgtEl>
                                          <p:spTgt spid="71">
                                            <p:txEl>
                                              <p:pRg end="7" st="7"/>
                                            </p:txEl>
                                          </p:spTgt>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71">
                                            <p:txEl>
                                              <p:pRg end="8" st="8"/>
                                            </p:txEl>
                                          </p:spTgt>
                                        </p:tgtEl>
                                        <p:attrNameLst>
                                          <p:attrName>style.visibility</p:attrName>
                                        </p:attrNameLst>
                                      </p:cBhvr>
                                      <p:to>
                                        <p:strVal val="visible"/>
                                      </p:to>
                                    </p:set>
                                    <p:animEffect filter="fade" transition="in">
                                      <p:cBhvr>
                                        <p:cTn dur="250"/>
                                        <p:tgtEl>
                                          <p:spTgt spid="7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19.xml"/><Relationship Id="rId1" Type="http://schemas.openxmlformats.org/officeDocument/2006/relationships/image" Target="../media/image7.png"/><Relationship Id="rId2" Type="http://schemas.openxmlformats.org/officeDocument/2006/relationships/image" Target="../media/image5.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5900"/>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95300" y="2468465"/>
            <a:ext cx="7886700" cy="1752600"/>
          </a:xfrm>
          <a:prstGeom prst="rect">
            <a:avLst/>
          </a:prstGeom>
          <a:noFill/>
          <a:ln>
            <a:noFill/>
          </a:ln>
        </p:spPr>
        <p:txBody>
          <a:bodyPr anchorCtr="0" anchor="b" bIns="45700" lIns="91425" spcFirstLastPara="1" rIns="91425" wrap="square" tIns="45700">
            <a:noAutofit/>
          </a:bodyPr>
          <a:lstStyle>
            <a:lvl1pPr lvl="0" marR="0" rtl="0" algn="l">
              <a:lnSpc>
                <a:spcPct val="84583"/>
              </a:lnSpc>
              <a:spcBef>
                <a:spcPts val="0"/>
              </a:spcBef>
              <a:spcAft>
                <a:spcPts val="0"/>
              </a:spcAft>
              <a:buClr>
                <a:schemeClr val="lt1"/>
              </a:buClr>
              <a:buSzPts val="4800"/>
              <a:buFont typeface="Arial Black"/>
              <a:buNone/>
              <a:defRPr b="0" i="0" sz="4800" u="none" cap="none" strike="noStrike">
                <a:solidFill>
                  <a:schemeClr val="lt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95300" y="4792336"/>
            <a:ext cx="7886700" cy="67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228600" lvl="4" marL="22860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8"/>
          <p:cNvSpPr txBox="1"/>
          <p:nvPr>
            <p:ph idx="11" type="ftr"/>
          </p:nvPr>
        </p:nvSpPr>
        <p:spPr>
          <a:xfrm>
            <a:off x="490384" y="5617914"/>
            <a:ext cx="5348134" cy="86995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2"/>
          <p:cNvSpPr txBox="1"/>
          <p:nvPr>
            <p:ph type="title"/>
          </p:nvPr>
        </p:nvSpPr>
        <p:spPr>
          <a:xfrm>
            <a:off x="838200" y="1046162"/>
            <a:ext cx="10515600"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Black"/>
              <a:buNone/>
              <a:defRPr b="0" i="0" sz="4400" u="none" cap="none" strike="noStrike">
                <a:solidFill>
                  <a:schemeClr val="dk1"/>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6" name="Google Shape;76;p12"/>
          <p:cNvSpPr txBox="1"/>
          <p:nvPr>
            <p:ph idx="1" type="body"/>
          </p:nvPr>
        </p:nvSpPr>
        <p:spPr>
          <a:xfrm>
            <a:off x="838200" y="2506662"/>
            <a:ext cx="10515600" cy="394638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50000"/>
              </a:lnSpc>
              <a:spcBef>
                <a:spcPts val="1000"/>
              </a:spcBef>
              <a:spcAft>
                <a:spcPts val="0"/>
              </a:spcAft>
              <a:buClr>
                <a:srgbClr val="333F48"/>
              </a:buClr>
              <a:buSzPts val="2800"/>
              <a:buFont typeface="Arial"/>
              <a:buNone/>
              <a:defRPr b="0" i="0" sz="2800" u="none" cap="none" strike="noStrike">
                <a:solidFill>
                  <a:srgbClr val="333F48"/>
                </a:solidFill>
                <a:latin typeface="Arial"/>
                <a:ea typeface="Arial"/>
                <a:cs typeface="Arial"/>
                <a:sym typeface="Arial"/>
              </a:defRPr>
            </a:lvl1pPr>
            <a:lvl2pPr indent="-381000" lvl="1" marL="914400" marR="0" rtl="0" algn="l">
              <a:lnSpc>
                <a:spcPct val="150000"/>
              </a:lnSpc>
              <a:spcBef>
                <a:spcPts val="500"/>
              </a:spcBef>
              <a:spcAft>
                <a:spcPts val="0"/>
              </a:spcAft>
              <a:buClr>
                <a:srgbClr val="333F48"/>
              </a:buClr>
              <a:buSzPts val="2400"/>
              <a:buFont typeface="Arial"/>
              <a:buChar char="•"/>
              <a:defRPr b="0" i="0" sz="2400" u="none" cap="none" strike="noStrike">
                <a:solidFill>
                  <a:srgbClr val="333F48"/>
                </a:solidFill>
                <a:latin typeface="Arial"/>
                <a:ea typeface="Arial"/>
                <a:cs typeface="Arial"/>
                <a:sym typeface="Arial"/>
              </a:defRPr>
            </a:lvl2pPr>
            <a:lvl3pPr indent="-355600" lvl="2" marL="1371600" marR="0" rtl="0" algn="l">
              <a:lnSpc>
                <a:spcPct val="150000"/>
              </a:lnSpc>
              <a:spcBef>
                <a:spcPts val="500"/>
              </a:spcBef>
              <a:spcAft>
                <a:spcPts val="0"/>
              </a:spcAft>
              <a:buClr>
                <a:srgbClr val="333F48"/>
              </a:buClr>
              <a:buSzPts val="2000"/>
              <a:buFont typeface="Arial"/>
              <a:buChar char="•"/>
              <a:defRPr b="0" i="0" sz="2000" u="none" cap="none" strike="noStrike">
                <a:solidFill>
                  <a:srgbClr val="333F48"/>
                </a:solidFill>
                <a:latin typeface="Arial"/>
                <a:ea typeface="Arial"/>
                <a:cs typeface="Arial"/>
                <a:sym typeface="Arial"/>
              </a:defRPr>
            </a:lvl3pPr>
            <a:lvl4pPr indent="-342900" lvl="3" marL="1828800" marR="0" rtl="0" algn="l">
              <a:lnSpc>
                <a:spcPct val="150000"/>
              </a:lnSpc>
              <a:spcBef>
                <a:spcPts val="500"/>
              </a:spcBef>
              <a:spcAft>
                <a:spcPts val="0"/>
              </a:spcAft>
              <a:buClr>
                <a:srgbClr val="333F48"/>
              </a:buClr>
              <a:buSzPts val="1800"/>
              <a:buFont typeface="Arial"/>
              <a:buChar char="•"/>
              <a:defRPr b="0" i="0" sz="1800" u="none" cap="none" strike="noStrike">
                <a:solidFill>
                  <a:srgbClr val="333F48"/>
                </a:solidFill>
                <a:latin typeface="Arial"/>
                <a:ea typeface="Arial"/>
                <a:cs typeface="Arial"/>
                <a:sym typeface="Arial"/>
              </a:defRPr>
            </a:lvl4pPr>
            <a:lvl5pPr indent="-342900" lvl="4" marL="2286000" marR="0" rtl="0" algn="l">
              <a:lnSpc>
                <a:spcPct val="150000"/>
              </a:lnSpc>
              <a:spcBef>
                <a:spcPts val="500"/>
              </a:spcBef>
              <a:spcAft>
                <a:spcPts val="0"/>
              </a:spcAft>
              <a:buClr>
                <a:srgbClr val="333F48"/>
              </a:buClr>
              <a:buSzPts val="1800"/>
              <a:buFont typeface="Arial"/>
              <a:buChar char="•"/>
              <a:defRPr b="0" i="0" sz="1800" u="none" cap="none" strike="noStrike">
                <a:solidFill>
                  <a:srgbClr val="333F48"/>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77" name="Google Shape;77;p12"/>
          <p:cNvPicPr preferRelativeResize="0"/>
          <p:nvPr/>
        </p:nvPicPr>
        <p:blipFill rotWithShape="1">
          <a:blip r:embed="rId1">
            <a:alphaModFix/>
          </a:blip>
          <a:srcRect b="408" l="0" r="134" t="3590"/>
          <a:stretch/>
        </p:blipFill>
        <p:spPr>
          <a:xfrm>
            <a:off x="0" y="-24709"/>
            <a:ext cx="12192000" cy="914400"/>
          </a:xfrm>
          <a:prstGeom prst="rect">
            <a:avLst/>
          </a:prstGeom>
          <a:noFill/>
          <a:ln>
            <a:noFill/>
          </a:ln>
        </p:spPr>
      </p:pic>
      <p:pic>
        <p:nvPicPr>
          <p:cNvPr descr="Graphical user interface, text&#10;&#10;Description automatically generated" id="78" name="Google Shape;78;p12"/>
          <p:cNvPicPr preferRelativeResize="0"/>
          <p:nvPr/>
        </p:nvPicPr>
        <p:blipFill rotWithShape="1">
          <a:blip r:embed="rId2">
            <a:alphaModFix/>
          </a:blip>
          <a:srcRect b="0" l="0" r="0" t="0"/>
          <a:stretch/>
        </p:blipFill>
        <p:spPr>
          <a:xfrm>
            <a:off x="0" y="-303004"/>
            <a:ext cx="4584904" cy="1470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ph idx="2" type="body"/>
          </p:nvPr>
        </p:nvSpPr>
        <p:spPr>
          <a:xfrm>
            <a:off x="490384" y="5706736"/>
            <a:ext cx="7886700" cy="82557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en-US" sz="1800"/>
              <a:t>Fayza Dholasania, Jack Hu, Shan Maknojia</a:t>
            </a:r>
            <a:endParaRPr sz="1800"/>
          </a:p>
          <a:p>
            <a:pPr indent="0" lvl="0" marL="0" rtl="0" algn="l">
              <a:lnSpc>
                <a:spcPct val="100000"/>
              </a:lnSpc>
              <a:spcBef>
                <a:spcPts val="0"/>
              </a:spcBef>
              <a:spcAft>
                <a:spcPts val="0"/>
              </a:spcAft>
              <a:buClr>
                <a:schemeClr val="lt1"/>
              </a:buClr>
              <a:buSzPts val="1400"/>
              <a:buNone/>
            </a:pPr>
            <a:r>
              <a:rPr lang="en-US" sz="1800"/>
              <a:t>MIS 373: IT Audit &amp; Security, The University of Texas at Austin</a:t>
            </a:r>
            <a:endParaRPr sz="1800"/>
          </a:p>
        </p:txBody>
      </p:sp>
      <p:sp>
        <p:nvSpPr>
          <p:cNvPr id="118" name="Google Shape;118;p1"/>
          <p:cNvSpPr txBox="1"/>
          <p:nvPr>
            <p:ph idx="3" type="body"/>
          </p:nvPr>
        </p:nvSpPr>
        <p:spPr>
          <a:xfrm>
            <a:off x="490375" y="2468476"/>
            <a:ext cx="7886700" cy="1925400"/>
          </a:xfrm>
          <a:prstGeom prst="rect">
            <a:avLst/>
          </a:prstGeom>
          <a:noFill/>
          <a:ln>
            <a:noFill/>
          </a:ln>
        </p:spPr>
        <p:txBody>
          <a:bodyPr anchorCtr="0" anchor="t" bIns="45700" lIns="91425" spcFirstLastPara="1" rIns="91425" wrap="square" tIns="45700">
            <a:noAutofit/>
          </a:bodyPr>
          <a:lstStyle/>
          <a:p>
            <a:pPr indent="0" lvl="0" marL="0" rtl="0" algn="l">
              <a:lnSpc>
                <a:spcPct val="83333"/>
              </a:lnSpc>
              <a:spcBef>
                <a:spcPts val="0"/>
              </a:spcBef>
              <a:spcAft>
                <a:spcPts val="0"/>
              </a:spcAft>
              <a:buClr>
                <a:schemeClr val="lt1"/>
              </a:buClr>
              <a:buSzPts val="4800"/>
              <a:buNone/>
            </a:pPr>
            <a:r>
              <a:rPr lang="en-US"/>
              <a:t>HealthCo (@Risk &amp; FAIR-U) Valuation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9b67e77a86_0_14"/>
          <p:cNvSpPr txBox="1"/>
          <p:nvPr>
            <p:ph type="title"/>
          </p:nvPr>
        </p:nvSpPr>
        <p:spPr>
          <a:xfrm>
            <a:off x="2872408" y="1372734"/>
            <a:ext cx="8481300" cy="41124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6000"/>
              <a:buNone/>
            </a:pPr>
            <a:r>
              <a:rPr lang="en-US"/>
              <a:t>@Risk: Tornado graph and Spider graph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62a51e68d7_0_36"/>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@RISK</a:t>
            </a:r>
            <a:r>
              <a:rPr lang="en-US"/>
              <a:t>: OnPrem</a:t>
            </a:r>
            <a:endParaRPr/>
          </a:p>
        </p:txBody>
      </p:sp>
      <p:sp>
        <p:nvSpPr>
          <p:cNvPr id="195" name="Google Shape;195;g262a51e68d7_0_36"/>
          <p:cNvSpPr txBox="1"/>
          <p:nvPr/>
        </p:nvSpPr>
        <p:spPr>
          <a:xfrm>
            <a:off x="445900" y="2149875"/>
            <a:ext cx="3481800" cy="398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33F48"/>
              </a:buClr>
              <a:buSzPts val="2400"/>
              <a:buChar char="●"/>
            </a:pPr>
            <a:r>
              <a:rPr lang="en-US" sz="2400">
                <a:solidFill>
                  <a:srgbClr val="333F48"/>
                </a:solidFill>
              </a:rPr>
              <a:t>The NPV distribution for On-Prem has low variability when compared with SaaS, with a maximum of around 25 million and a minimum of around 5 million dollars.</a:t>
            </a:r>
            <a:endParaRPr sz="2400">
              <a:solidFill>
                <a:srgbClr val="333F48"/>
              </a:solidFill>
            </a:endParaRPr>
          </a:p>
        </p:txBody>
      </p:sp>
      <p:pic>
        <p:nvPicPr>
          <p:cNvPr id="196" name="Google Shape;196;g262a51e68d7_0_36"/>
          <p:cNvPicPr preferRelativeResize="0"/>
          <p:nvPr/>
        </p:nvPicPr>
        <p:blipFill>
          <a:blip r:embed="rId3">
            <a:alphaModFix/>
          </a:blip>
          <a:stretch>
            <a:fillRect/>
          </a:stretch>
        </p:blipFill>
        <p:spPr>
          <a:xfrm>
            <a:off x="4198525" y="2048675"/>
            <a:ext cx="7535498" cy="4190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a1d9d000d6_2_8"/>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@RISK: OnPrem</a:t>
            </a:r>
            <a:endParaRPr/>
          </a:p>
        </p:txBody>
      </p:sp>
      <p:sp>
        <p:nvSpPr>
          <p:cNvPr id="203" name="Google Shape;203;g2a1d9d000d6_2_8"/>
          <p:cNvSpPr txBox="1"/>
          <p:nvPr/>
        </p:nvSpPr>
        <p:spPr>
          <a:xfrm>
            <a:off x="537475" y="1984725"/>
            <a:ext cx="4747800" cy="3420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333F48"/>
              </a:buClr>
              <a:buSzPts val="1900"/>
              <a:buChar char="●"/>
            </a:pPr>
            <a:r>
              <a:rPr lang="en-US" sz="1900">
                <a:solidFill>
                  <a:srgbClr val="333F48"/>
                </a:solidFill>
              </a:rPr>
              <a:t>Discount rate of HealthCo, the annual growth rate of employees and contractors, the target reduction rate, the growth rate of employee salaries, and the inflation rate are the top 5 factors (Tornado Graph)</a:t>
            </a:r>
            <a:endParaRPr sz="1900">
              <a:solidFill>
                <a:srgbClr val="333F48"/>
              </a:solidFill>
            </a:endParaRPr>
          </a:p>
          <a:p>
            <a:pPr indent="0" lvl="0" marL="0" rtl="0" algn="l">
              <a:spcBef>
                <a:spcPts val="0"/>
              </a:spcBef>
              <a:spcAft>
                <a:spcPts val="0"/>
              </a:spcAft>
              <a:buNone/>
            </a:pPr>
            <a:r>
              <a:t/>
            </a:r>
            <a:endParaRPr sz="1900">
              <a:solidFill>
                <a:srgbClr val="333F48"/>
              </a:solidFill>
            </a:endParaRPr>
          </a:p>
          <a:p>
            <a:pPr indent="-349250" lvl="0" marL="457200" rtl="0" algn="l">
              <a:spcBef>
                <a:spcPts val="0"/>
              </a:spcBef>
              <a:spcAft>
                <a:spcPts val="0"/>
              </a:spcAft>
              <a:buClr>
                <a:srgbClr val="333F48"/>
              </a:buClr>
              <a:buSzPts val="1900"/>
              <a:buChar char="●"/>
            </a:pPr>
            <a:r>
              <a:rPr lang="en-US" sz="1900">
                <a:solidFill>
                  <a:srgbClr val="333F48"/>
                </a:solidFill>
              </a:rPr>
              <a:t>The higher the discount rate and the higher the growth rate of employees and contractors, the lower the NPV will be (Spider Graph)</a:t>
            </a:r>
            <a:endParaRPr sz="1900">
              <a:solidFill>
                <a:srgbClr val="333F48"/>
              </a:solidFill>
            </a:endParaRPr>
          </a:p>
        </p:txBody>
      </p:sp>
      <p:pic>
        <p:nvPicPr>
          <p:cNvPr id="204" name="Google Shape;204;g2a1d9d000d6_2_8"/>
          <p:cNvPicPr preferRelativeResize="0"/>
          <p:nvPr/>
        </p:nvPicPr>
        <p:blipFill>
          <a:blip r:embed="rId3">
            <a:alphaModFix/>
          </a:blip>
          <a:stretch>
            <a:fillRect/>
          </a:stretch>
        </p:blipFill>
        <p:spPr>
          <a:xfrm>
            <a:off x="5921175" y="997650"/>
            <a:ext cx="5068450" cy="2798051"/>
          </a:xfrm>
          <a:prstGeom prst="rect">
            <a:avLst/>
          </a:prstGeom>
          <a:noFill/>
          <a:ln>
            <a:noFill/>
          </a:ln>
        </p:spPr>
      </p:pic>
      <p:pic>
        <p:nvPicPr>
          <p:cNvPr id="205" name="Google Shape;205;g2a1d9d000d6_2_8"/>
          <p:cNvPicPr preferRelativeResize="0"/>
          <p:nvPr/>
        </p:nvPicPr>
        <p:blipFill>
          <a:blip r:embed="rId4">
            <a:alphaModFix/>
          </a:blip>
          <a:stretch>
            <a:fillRect/>
          </a:stretch>
        </p:blipFill>
        <p:spPr>
          <a:xfrm>
            <a:off x="5921150" y="3973250"/>
            <a:ext cx="5068465" cy="2798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62a51e68d7_0_43"/>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@RISK: SaaS</a:t>
            </a:r>
            <a:endParaRPr/>
          </a:p>
        </p:txBody>
      </p:sp>
      <p:sp>
        <p:nvSpPr>
          <p:cNvPr id="212" name="Google Shape;212;g262a51e68d7_0_43"/>
          <p:cNvSpPr txBox="1"/>
          <p:nvPr/>
        </p:nvSpPr>
        <p:spPr>
          <a:xfrm>
            <a:off x="432375" y="2048675"/>
            <a:ext cx="3561600" cy="39885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rgbClr val="333F48"/>
              </a:buClr>
              <a:buSzPts val="2500"/>
              <a:buChar char="●"/>
            </a:pPr>
            <a:r>
              <a:rPr lang="en-US" sz="2500">
                <a:solidFill>
                  <a:srgbClr val="333F48"/>
                </a:solidFill>
              </a:rPr>
              <a:t>Although the NPV distribution of SaaS showed a maximum NPV of around 36 million, it also showed a potential minimum NPV of around -21 million.</a:t>
            </a:r>
            <a:endParaRPr sz="2500">
              <a:solidFill>
                <a:srgbClr val="333F48"/>
              </a:solidFill>
            </a:endParaRPr>
          </a:p>
        </p:txBody>
      </p:sp>
      <p:pic>
        <p:nvPicPr>
          <p:cNvPr id="213" name="Google Shape;213;g262a51e68d7_0_43"/>
          <p:cNvPicPr preferRelativeResize="0"/>
          <p:nvPr/>
        </p:nvPicPr>
        <p:blipFill>
          <a:blip r:embed="rId3">
            <a:alphaModFix/>
          </a:blip>
          <a:stretch>
            <a:fillRect/>
          </a:stretch>
        </p:blipFill>
        <p:spPr>
          <a:xfrm>
            <a:off x="4421550" y="1782050"/>
            <a:ext cx="7535652" cy="420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a1d9d000d6_2_17"/>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@RISK: SaaS</a:t>
            </a:r>
            <a:endParaRPr/>
          </a:p>
        </p:txBody>
      </p:sp>
      <p:sp>
        <p:nvSpPr>
          <p:cNvPr id="220" name="Google Shape;220;g2a1d9d000d6_2_17"/>
          <p:cNvSpPr txBox="1"/>
          <p:nvPr/>
        </p:nvSpPr>
        <p:spPr>
          <a:xfrm>
            <a:off x="477425" y="2149875"/>
            <a:ext cx="5091900" cy="4372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333F48"/>
              </a:buClr>
              <a:buSzPts val="1900"/>
              <a:buChar char="●"/>
            </a:pPr>
            <a:r>
              <a:rPr lang="en-US" sz="1900">
                <a:solidFill>
                  <a:srgbClr val="333F48"/>
                </a:solidFill>
              </a:rPr>
              <a:t>The percent of employees and contractors who use SaaS, the annual growth rate of employees and contractors, the discount rate of HealthCo, the annual growth rate of employee salaries, and the target reduction rate are the top 5 factors (Tornado Graph)</a:t>
            </a:r>
            <a:endParaRPr sz="1900">
              <a:solidFill>
                <a:srgbClr val="333F48"/>
              </a:solidFill>
            </a:endParaRPr>
          </a:p>
          <a:p>
            <a:pPr indent="-349250" lvl="0" marL="457200" rtl="0" algn="l">
              <a:spcBef>
                <a:spcPts val="0"/>
              </a:spcBef>
              <a:spcAft>
                <a:spcPts val="0"/>
              </a:spcAft>
              <a:buClr>
                <a:srgbClr val="333F48"/>
              </a:buClr>
              <a:buSzPts val="1900"/>
              <a:buChar char="●"/>
            </a:pPr>
            <a:r>
              <a:rPr lang="en-US" sz="1900">
                <a:solidFill>
                  <a:srgbClr val="333F48"/>
                </a:solidFill>
              </a:rPr>
              <a:t>The higher the percentage of employees and contractors who use IAM, the higher the discount rate, and the higher the growth rate of employees and contractors, the lower the NPV will be (Spider Graph)</a:t>
            </a:r>
            <a:endParaRPr sz="1900">
              <a:solidFill>
                <a:srgbClr val="333F48"/>
              </a:solidFill>
            </a:endParaRPr>
          </a:p>
        </p:txBody>
      </p:sp>
      <p:pic>
        <p:nvPicPr>
          <p:cNvPr id="221" name="Google Shape;221;g2a1d9d000d6_2_17"/>
          <p:cNvPicPr preferRelativeResize="0"/>
          <p:nvPr/>
        </p:nvPicPr>
        <p:blipFill>
          <a:blip r:embed="rId3">
            <a:alphaModFix/>
          </a:blip>
          <a:stretch>
            <a:fillRect/>
          </a:stretch>
        </p:blipFill>
        <p:spPr>
          <a:xfrm>
            <a:off x="5765025" y="1046150"/>
            <a:ext cx="5016275" cy="2769249"/>
          </a:xfrm>
          <a:prstGeom prst="rect">
            <a:avLst/>
          </a:prstGeom>
          <a:noFill/>
          <a:ln>
            <a:noFill/>
          </a:ln>
        </p:spPr>
      </p:pic>
      <p:pic>
        <p:nvPicPr>
          <p:cNvPr id="222" name="Google Shape;222;g2a1d9d000d6_2_17"/>
          <p:cNvPicPr preferRelativeResize="0"/>
          <p:nvPr/>
        </p:nvPicPr>
        <p:blipFill>
          <a:blip r:embed="rId4">
            <a:alphaModFix/>
          </a:blip>
          <a:stretch>
            <a:fillRect/>
          </a:stretch>
        </p:blipFill>
        <p:spPr>
          <a:xfrm>
            <a:off x="5649525" y="3948350"/>
            <a:ext cx="5131774" cy="2833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a1ca6f7a9d_0_2"/>
          <p:cNvSpPr txBox="1"/>
          <p:nvPr>
            <p:ph type="title"/>
          </p:nvPr>
        </p:nvSpPr>
        <p:spPr>
          <a:xfrm>
            <a:off x="2872408" y="1372734"/>
            <a:ext cx="8481300" cy="41124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6000"/>
              <a:buNone/>
            </a:pPr>
            <a:r>
              <a:rPr lang="en-US"/>
              <a:t>FAIR-U: </a:t>
            </a:r>
            <a:r>
              <a:rPr lang="en-US"/>
              <a:t>Loss Exceedance Curves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62a51e68d7_0_6"/>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FAIR-U: Legacy</a:t>
            </a:r>
            <a:endParaRPr/>
          </a:p>
        </p:txBody>
      </p:sp>
      <p:sp>
        <p:nvSpPr>
          <p:cNvPr id="235" name="Google Shape;235;g262a51e68d7_0_6"/>
          <p:cNvSpPr txBox="1"/>
          <p:nvPr/>
        </p:nvSpPr>
        <p:spPr>
          <a:xfrm>
            <a:off x="537475" y="2149875"/>
            <a:ext cx="5091900" cy="398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33F48"/>
              </a:buClr>
              <a:buSzPts val="2400"/>
              <a:buChar char="●"/>
            </a:pPr>
            <a:r>
              <a:rPr lang="en-US" sz="2400">
                <a:solidFill>
                  <a:srgbClr val="333F48"/>
                </a:solidFill>
              </a:rPr>
              <a:t>Most loss with a mean loss of </a:t>
            </a:r>
            <a:r>
              <a:rPr lang="en-US" sz="2400">
                <a:solidFill>
                  <a:srgbClr val="333F48"/>
                </a:solidFill>
              </a:rPr>
              <a:t>around</a:t>
            </a:r>
            <a:r>
              <a:rPr lang="en-US" sz="2400">
                <a:solidFill>
                  <a:srgbClr val="333F48"/>
                </a:solidFill>
              </a:rPr>
              <a:t> 64.6M</a:t>
            </a:r>
            <a:endParaRPr sz="2400">
              <a:solidFill>
                <a:srgbClr val="333F48"/>
              </a:solidFill>
            </a:endParaRPr>
          </a:p>
          <a:p>
            <a:pPr indent="-381000" lvl="0" marL="457200" rtl="0" algn="l">
              <a:spcBef>
                <a:spcPts val="0"/>
              </a:spcBef>
              <a:spcAft>
                <a:spcPts val="0"/>
              </a:spcAft>
              <a:buClr>
                <a:srgbClr val="333F48"/>
              </a:buClr>
              <a:buSzPts val="2400"/>
              <a:buChar char="●"/>
            </a:pPr>
            <a:r>
              <a:rPr lang="en-US" sz="2400">
                <a:solidFill>
                  <a:srgbClr val="333F48"/>
                </a:solidFill>
              </a:rPr>
              <a:t>Most area under the loss exceedance curve</a:t>
            </a:r>
            <a:endParaRPr sz="2400">
              <a:solidFill>
                <a:srgbClr val="333F48"/>
              </a:solidFill>
            </a:endParaRPr>
          </a:p>
        </p:txBody>
      </p:sp>
      <p:pic>
        <p:nvPicPr>
          <p:cNvPr id="236" name="Google Shape;236;g262a51e68d7_0_6"/>
          <p:cNvPicPr preferRelativeResize="0"/>
          <p:nvPr/>
        </p:nvPicPr>
        <p:blipFill>
          <a:blip r:embed="rId3">
            <a:alphaModFix/>
          </a:blip>
          <a:stretch>
            <a:fillRect/>
          </a:stretch>
        </p:blipFill>
        <p:spPr>
          <a:xfrm>
            <a:off x="6435025" y="1473500"/>
            <a:ext cx="5010999" cy="4860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62a51e68d7_0_22"/>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FAIR-U: OnPrem</a:t>
            </a:r>
            <a:endParaRPr/>
          </a:p>
        </p:txBody>
      </p:sp>
      <p:pic>
        <p:nvPicPr>
          <p:cNvPr id="243" name="Google Shape;243;g262a51e68d7_0_22"/>
          <p:cNvPicPr preferRelativeResize="0"/>
          <p:nvPr/>
        </p:nvPicPr>
        <p:blipFill rotWithShape="1">
          <a:blip r:embed="rId3">
            <a:alphaModFix/>
          </a:blip>
          <a:srcRect b="0" l="0" r="0" t="9362"/>
          <a:stretch/>
        </p:blipFill>
        <p:spPr>
          <a:xfrm>
            <a:off x="6422700" y="1537351"/>
            <a:ext cx="5262049" cy="4998850"/>
          </a:xfrm>
          <a:prstGeom prst="rect">
            <a:avLst/>
          </a:prstGeom>
          <a:noFill/>
          <a:ln>
            <a:noFill/>
          </a:ln>
        </p:spPr>
      </p:pic>
      <p:sp>
        <p:nvSpPr>
          <p:cNvPr id="244" name="Google Shape;244;g262a51e68d7_0_22"/>
          <p:cNvSpPr txBox="1"/>
          <p:nvPr/>
        </p:nvSpPr>
        <p:spPr>
          <a:xfrm>
            <a:off x="537475" y="2149875"/>
            <a:ext cx="5091900" cy="398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33F48"/>
              </a:buClr>
              <a:buSzPts val="2400"/>
              <a:buChar char="●"/>
            </a:pPr>
            <a:r>
              <a:rPr lang="en-US" sz="2400">
                <a:solidFill>
                  <a:srgbClr val="333F48"/>
                </a:solidFill>
              </a:rPr>
              <a:t>Greatly reduced the loss from legacy, with a mean loss of around only 10M</a:t>
            </a:r>
            <a:endParaRPr sz="2400">
              <a:solidFill>
                <a:srgbClr val="333F4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62a51e68d7_0_29"/>
          <p:cNvSpPr txBox="1"/>
          <p:nvPr>
            <p:ph type="title"/>
          </p:nvPr>
        </p:nvSpPr>
        <p:spPr>
          <a:xfrm>
            <a:off x="198025" y="1046155"/>
            <a:ext cx="11155800" cy="735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FAIR-U: SaaS</a:t>
            </a:r>
            <a:endParaRPr/>
          </a:p>
        </p:txBody>
      </p:sp>
      <p:sp>
        <p:nvSpPr>
          <p:cNvPr id="251" name="Google Shape;251;g262a51e68d7_0_29"/>
          <p:cNvSpPr txBox="1"/>
          <p:nvPr/>
        </p:nvSpPr>
        <p:spPr>
          <a:xfrm>
            <a:off x="537475" y="2149875"/>
            <a:ext cx="5091900" cy="398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33F48"/>
              </a:buClr>
              <a:buSzPts val="2400"/>
              <a:buChar char="●"/>
            </a:pPr>
            <a:r>
              <a:rPr lang="en-US" sz="2400">
                <a:solidFill>
                  <a:srgbClr val="333F48"/>
                </a:solidFill>
              </a:rPr>
              <a:t>Least loss with only 2.3M</a:t>
            </a:r>
            <a:endParaRPr sz="2400">
              <a:solidFill>
                <a:srgbClr val="333F48"/>
              </a:solidFill>
            </a:endParaRPr>
          </a:p>
          <a:p>
            <a:pPr indent="-381000" lvl="0" marL="457200" rtl="0" algn="l">
              <a:spcBef>
                <a:spcPts val="0"/>
              </a:spcBef>
              <a:spcAft>
                <a:spcPts val="0"/>
              </a:spcAft>
              <a:buClr>
                <a:srgbClr val="333F48"/>
              </a:buClr>
              <a:buSzPts val="2400"/>
              <a:buChar char="●"/>
            </a:pPr>
            <a:r>
              <a:rPr lang="en-US" sz="2400">
                <a:solidFill>
                  <a:srgbClr val="333F48"/>
                </a:solidFill>
              </a:rPr>
              <a:t>Least area under the loss exceedance curve</a:t>
            </a:r>
            <a:endParaRPr sz="2400">
              <a:solidFill>
                <a:srgbClr val="333F48"/>
              </a:solidFill>
            </a:endParaRPr>
          </a:p>
          <a:p>
            <a:pPr indent="-381000" lvl="0" marL="457200" rtl="0" algn="l">
              <a:spcBef>
                <a:spcPts val="0"/>
              </a:spcBef>
              <a:spcAft>
                <a:spcPts val="0"/>
              </a:spcAft>
              <a:buClr>
                <a:srgbClr val="333F48"/>
              </a:buClr>
              <a:buSzPts val="2400"/>
              <a:buChar char="●"/>
            </a:pPr>
            <a:r>
              <a:rPr lang="en-US" sz="2400">
                <a:solidFill>
                  <a:srgbClr val="333F48"/>
                </a:solidFill>
              </a:rPr>
              <a:t>Best option if only looking at cyber loss exposure</a:t>
            </a:r>
            <a:endParaRPr sz="2400">
              <a:solidFill>
                <a:srgbClr val="333F48"/>
              </a:solidFill>
            </a:endParaRPr>
          </a:p>
        </p:txBody>
      </p:sp>
      <p:pic>
        <p:nvPicPr>
          <p:cNvPr id="252" name="Google Shape;252;g262a51e68d7_0_29"/>
          <p:cNvPicPr preferRelativeResize="0"/>
          <p:nvPr/>
        </p:nvPicPr>
        <p:blipFill rotWithShape="1">
          <a:blip r:embed="rId3">
            <a:alphaModFix/>
          </a:blip>
          <a:srcRect b="22226" l="2114" r="1341" t="7877"/>
          <a:stretch/>
        </p:blipFill>
        <p:spPr>
          <a:xfrm>
            <a:off x="6641825" y="1441250"/>
            <a:ext cx="4975574" cy="4909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9a574fb688_0_0"/>
          <p:cNvSpPr txBox="1"/>
          <p:nvPr>
            <p:ph idx="1" type="body"/>
          </p:nvPr>
        </p:nvSpPr>
        <p:spPr>
          <a:xfrm>
            <a:off x="127050" y="1764275"/>
            <a:ext cx="11937900" cy="4868100"/>
          </a:xfrm>
          <a:prstGeom prst="rect">
            <a:avLst/>
          </a:prstGeom>
          <a:noFill/>
          <a:ln>
            <a:noFill/>
          </a:ln>
        </p:spPr>
        <p:txBody>
          <a:bodyPr anchorCtr="0" anchor="t" bIns="45700" lIns="91425" spcFirstLastPara="1" rIns="91425" wrap="square" tIns="45700">
            <a:noAutofit/>
          </a:bodyPr>
          <a:lstStyle/>
          <a:p>
            <a:pPr indent="-317500" lvl="0" marL="457200" rtl="0" algn="l">
              <a:lnSpc>
                <a:spcPct val="150000"/>
              </a:lnSpc>
              <a:spcBef>
                <a:spcPts val="0"/>
              </a:spcBef>
              <a:spcAft>
                <a:spcPts val="0"/>
              </a:spcAft>
              <a:buClr>
                <a:srgbClr val="333F48"/>
              </a:buClr>
              <a:buSzPts val="1400"/>
              <a:buChar char="●"/>
            </a:pPr>
            <a:r>
              <a:rPr lang="en-US" sz="1400">
                <a:solidFill>
                  <a:srgbClr val="333F48"/>
                </a:solidFill>
              </a:rPr>
              <a:t>Based on NPV (Years 1-5), </a:t>
            </a:r>
            <a:r>
              <a:rPr b="1" lang="en-US" sz="1400">
                <a:solidFill>
                  <a:srgbClr val="333F48"/>
                </a:solidFill>
              </a:rPr>
              <a:t>On Prem</a:t>
            </a:r>
            <a:r>
              <a:rPr lang="en-US" sz="1400">
                <a:solidFill>
                  <a:srgbClr val="333F48"/>
                </a:solidFill>
              </a:rPr>
              <a:t> is better since it has the highest NPV of about $</a:t>
            </a:r>
            <a:r>
              <a:rPr b="1" lang="en-US" sz="1400">
                <a:solidFill>
                  <a:srgbClr val="333F48"/>
                </a:solidFill>
              </a:rPr>
              <a:t>12,640,198</a:t>
            </a:r>
            <a:r>
              <a:rPr lang="en-US" sz="1400">
                <a:solidFill>
                  <a:srgbClr val="333F48"/>
                </a:solidFill>
              </a:rPr>
              <a:t>. </a:t>
            </a:r>
            <a:endParaRPr sz="1400">
              <a:solidFill>
                <a:srgbClr val="333F48"/>
              </a:solidFill>
            </a:endParaRPr>
          </a:p>
          <a:p>
            <a:pPr indent="-317501" lvl="0" marL="457200" rtl="0" algn="l">
              <a:lnSpc>
                <a:spcPct val="150000"/>
              </a:lnSpc>
              <a:spcBef>
                <a:spcPts val="0"/>
              </a:spcBef>
              <a:spcAft>
                <a:spcPts val="0"/>
              </a:spcAft>
              <a:buClr>
                <a:srgbClr val="333F48"/>
              </a:buClr>
              <a:buSzPts val="1400"/>
              <a:buChar char="●"/>
            </a:pPr>
            <a:r>
              <a:rPr lang="en-US" sz="1400">
                <a:solidFill>
                  <a:srgbClr val="333F48"/>
                </a:solidFill>
              </a:rPr>
              <a:t>Based on ROI (Years 1-5), </a:t>
            </a:r>
            <a:r>
              <a:rPr b="1" lang="en-US" sz="1400">
                <a:solidFill>
                  <a:srgbClr val="333F48"/>
                </a:solidFill>
              </a:rPr>
              <a:t>On Prem</a:t>
            </a:r>
            <a:r>
              <a:rPr b="1" lang="en-US" sz="1400">
                <a:solidFill>
                  <a:srgbClr val="333F48"/>
                </a:solidFill>
              </a:rPr>
              <a:t> </a:t>
            </a:r>
            <a:r>
              <a:rPr lang="en-US" sz="1400">
                <a:solidFill>
                  <a:srgbClr val="333F48"/>
                </a:solidFill>
              </a:rPr>
              <a:t>is better since it has a </a:t>
            </a:r>
            <a:r>
              <a:rPr b="1" lang="en-US" sz="1400">
                <a:solidFill>
                  <a:srgbClr val="333F48"/>
                </a:solidFill>
              </a:rPr>
              <a:t>101</a:t>
            </a:r>
            <a:r>
              <a:rPr b="1" lang="en-US" sz="1400">
                <a:solidFill>
                  <a:srgbClr val="333F48"/>
                </a:solidFill>
              </a:rPr>
              <a:t>%</a:t>
            </a:r>
            <a:r>
              <a:rPr lang="en-US" sz="1400">
                <a:solidFill>
                  <a:srgbClr val="333F48"/>
                </a:solidFill>
              </a:rPr>
              <a:t> ROI.</a:t>
            </a:r>
            <a:endParaRPr sz="1400">
              <a:solidFill>
                <a:srgbClr val="333F48"/>
              </a:solidFill>
            </a:endParaRPr>
          </a:p>
          <a:p>
            <a:pPr indent="-317501" lvl="0" marL="457200" rtl="0" algn="l">
              <a:lnSpc>
                <a:spcPct val="150000"/>
              </a:lnSpc>
              <a:spcBef>
                <a:spcPts val="0"/>
              </a:spcBef>
              <a:spcAft>
                <a:spcPts val="0"/>
              </a:spcAft>
              <a:buClr>
                <a:srgbClr val="333F48"/>
              </a:buClr>
              <a:buSzPts val="1400"/>
              <a:buChar char="●"/>
            </a:pPr>
            <a:r>
              <a:rPr lang="en-US" sz="1400">
                <a:solidFill>
                  <a:srgbClr val="333F48"/>
                </a:solidFill>
              </a:rPr>
              <a:t>Based on CLE, the most savings are in </a:t>
            </a:r>
            <a:r>
              <a:rPr b="1" lang="en-US" sz="1400">
                <a:solidFill>
                  <a:srgbClr val="333F48"/>
                </a:solidFill>
              </a:rPr>
              <a:t>SaaS </a:t>
            </a:r>
            <a:r>
              <a:rPr lang="en-US" sz="1400">
                <a:solidFill>
                  <a:srgbClr val="333F48"/>
                </a:solidFill>
              </a:rPr>
              <a:t>solution</a:t>
            </a:r>
            <a:r>
              <a:rPr lang="en-US" sz="1400">
                <a:solidFill>
                  <a:srgbClr val="333F48"/>
                </a:solidFill>
              </a:rPr>
              <a:t>.</a:t>
            </a:r>
            <a:endParaRPr sz="1400">
              <a:solidFill>
                <a:srgbClr val="333F48"/>
              </a:solidFill>
            </a:endParaRPr>
          </a:p>
          <a:p>
            <a:pPr indent="-317501" lvl="0" marL="457200" rtl="0" algn="l">
              <a:lnSpc>
                <a:spcPct val="150000"/>
              </a:lnSpc>
              <a:spcBef>
                <a:spcPts val="0"/>
              </a:spcBef>
              <a:spcAft>
                <a:spcPts val="0"/>
              </a:spcAft>
              <a:buClr>
                <a:srgbClr val="333F48"/>
              </a:buClr>
              <a:buSzPts val="1400"/>
              <a:buChar char="●"/>
            </a:pPr>
            <a:r>
              <a:rPr lang="en-US" sz="1400">
                <a:solidFill>
                  <a:srgbClr val="333F48"/>
                </a:solidFill>
              </a:rPr>
              <a:t>Based on @Risk,</a:t>
            </a:r>
            <a:r>
              <a:rPr lang="en-US" sz="1400"/>
              <a:t> </a:t>
            </a:r>
            <a:r>
              <a:rPr b="1" lang="en-US" sz="1400"/>
              <a:t>SaaS</a:t>
            </a:r>
            <a:r>
              <a:rPr lang="en-US" sz="1400"/>
              <a:t> has the highest maximum reachable NPV of around $36 million. Although SaaS showed a negative minimum value, the NPV is still positive at the 5th percentile. This means there is less than a 5 percent chance that HealthCo will have a negative NPV by adopting the SaaS, making it still a safe option.</a:t>
            </a:r>
            <a:endParaRPr b="1" sz="1400">
              <a:solidFill>
                <a:srgbClr val="333F48"/>
              </a:solidFill>
            </a:endParaRPr>
          </a:p>
          <a:p>
            <a:pPr indent="-317501" lvl="0" marL="457200" rtl="0" algn="l">
              <a:lnSpc>
                <a:spcPct val="150000"/>
              </a:lnSpc>
              <a:spcBef>
                <a:spcPts val="0"/>
              </a:spcBef>
              <a:spcAft>
                <a:spcPts val="0"/>
              </a:spcAft>
              <a:buClr>
                <a:srgbClr val="333F48"/>
              </a:buClr>
              <a:buSzPts val="1400"/>
              <a:buChar char="●"/>
            </a:pPr>
            <a:r>
              <a:rPr lang="en-US" sz="1400">
                <a:solidFill>
                  <a:srgbClr val="333F48"/>
                </a:solidFill>
              </a:rPr>
              <a:t>Based on FAIR-U, </a:t>
            </a:r>
            <a:r>
              <a:rPr b="1" lang="en-US" sz="1400"/>
              <a:t>SaaS </a:t>
            </a:r>
            <a:r>
              <a:rPr lang="en-US" sz="1400"/>
              <a:t>has the lowest cyber loss exposure as seen on the loss exceedance curves.</a:t>
            </a:r>
            <a:endParaRPr sz="1400">
              <a:solidFill>
                <a:srgbClr val="333F48"/>
              </a:solidFill>
            </a:endParaRPr>
          </a:p>
          <a:p>
            <a:pPr indent="-317501" lvl="0" marL="457200" rtl="0" algn="l">
              <a:lnSpc>
                <a:spcPct val="150000"/>
              </a:lnSpc>
              <a:spcBef>
                <a:spcPts val="0"/>
              </a:spcBef>
              <a:spcAft>
                <a:spcPts val="0"/>
              </a:spcAft>
              <a:buClr>
                <a:srgbClr val="333F48"/>
              </a:buClr>
              <a:buSzPts val="1400"/>
              <a:buChar char="●"/>
            </a:pPr>
            <a:r>
              <a:rPr lang="en-US" sz="1400">
                <a:solidFill>
                  <a:srgbClr val="333F48"/>
                </a:solidFill>
              </a:rPr>
              <a:t>In conclusion, based on these two metrics, </a:t>
            </a:r>
            <a:r>
              <a:rPr b="1" lang="en-US" sz="1400">
                <a:solidFill>
                  <a:srgbClr val="333F48"/>
                </a:solidFill>
              </a:rPr>
              <a:t>SaaS</a:t>
            </a:r>
            <a:r>
              <a:rPr b="1" lang="en-US" sz="1400">
                <a:solidFill>
                  <a:srgbClr val="333F48"/>
                </a:solidFill>
              </a:rPr>
              <a:t> is the best option</a:t>
            </a:r>
            <a:r>
              <a:rPr lang="en-US" sz="1400">
                <a:solidFill>
                  <a:srgbClr val="333F48"/>
                </a:solidFill>
              </a:rPr>
              <a:t> for HealthCo.</a:t>
            </a:r>
            <a:endParaRPr sz="1400">
              <a:solidFill>
                <a:srgbClr val="333F48"/>
              </a:solidFill>
            </a:endParaRPr>
          </a:p>
          <a:p>
            <a:pPr indent="-317500" lvl="1" marL="914400" rtl="0" algn="l">
              <a:lnSpc>
                <a:spcPct val="150000"/>
              </a:lnSpc>
              <a:spcBef>
                <a:spcPts val="0"/>
              </a:spcBef>
              <a:spcAft>
                <a:spcPts val="0"/>
              </a:spcAft>
              <a:buClr>
                <a:srgbClr val="333F48"/>
              </a:buClr>
              <a:buSzPts val="1400"/>
              <a:buChar char="•"/>
            </a:pPr>
            <a:r>
              <a:rPr lang="en-US" sz="1400">
                <a:solidFill>
                  <a:srgbClr val="333F48"/>
                </a:solidFill>
              </a:rPr>
              <a:t>Although the </a:t>
            </a:r>
            <a:r>
              <a:rPr b="1" lang="en-US" sz="1400">
                <a:solidFill>
                  <a:srgbClr val="333F48"/>
                </a:solidFill>
              </a:rPr>
              <a:t>SaaS</a:t>
            </a:r>
            <a:r>
              <a:rPr lang="en-US" sz="1400">
                <a:solidFill>
                  <a:srgbClr val="333F48"/>
                </a:solidFill>
              </a:rPr>
              <a:t> solution does not have a high NPV like the option of the </a:t>
            </a:r>
            <a:r>
              <a:rPr lang="en-US" sz="1400">
                <a:solidFill>
                  <a:srgbClr val="333F48"/>
                </a:solidFill>
              </a:rPr>
              <a:t>10 MRI machines, </a:t>
            </a:r>
            <a:r>
              <a:rPr lang="en-US" sz="1400">
                <a:solidFill>
                  <a:srgbClr val="333F48"/>
                </a:solidFill>
              </a:rPr>
              <a:t>the solution is better since it meets the business’s strategic goal of lowering cyber threats and </a:t>
            </a:r>
            <a:r>
              <a:rPr lang="en-US" sz="1400">
                <a:solidFill>
                  <a:srgbClr val="333F48"/>
                </a:solidFill>
              </a:rPr>
              <a:t>increasing</a:t>
            </a:r>
            <a:r>
              <a:rPr lang="en-US" sz="1400">
                <a:solidFill>
                  <a:srgbClr val="333F48"/>
                </a:solidFill>
              </a:rPr>
              <a:t> IAM </a:t>
            </a:r>
            <a:r>
              <a:rPr lang="en-US" sz="1400">
                <a:solidFill>
                  <a:srgbClr val="333F48"/>
                </a:solidFill>
              </a:rPr>
              <a:t>performance</a:t>
            </a:r>
            <a:r>
              <a:rPr lang="en-US" sz="1400">
                <a:solidFill>
                  <a:srgbClr val="333F48"/>
                </a:solidFill>
              </a:rPr>
              <a:t> </a:t>
            </a:r>
            <a:r>
              <a:rPr lang="en-US" sz="1400">
                <a:solidFill>
                  <a:srgbClr val="333F48"/>
                </a:solidFill>
              </a:rPr>
              <a:t>within</a:t>
            </a:r>
            <a:r>
              <a:rPr lang="en-US" sz="1400">
                <a:solidFill>
                  <a:srgbClr val="333F48"/>
                </a:solidFill>
              </a:rPr>
              <a:t> the organization</a:t>
            </a:r>
            <a:r>
              <a:rPr lang="en-US" sz="1400">
                <a:solidFill>
                  <a:srgbClr val="333F48"/>
                </a:solidFill>
              </a:rPr>
              <a:t>.</a:t>
            </a:r>
            <a:endParaRPr sz="1400">
              <a:solidFill>
                <a:srgbClr val="333F48"/>
              </a:solidFill>
            </a:endParaRPr>
          </a:p>
          <a:p>
            <a:pPr indent="-317500" lvl="1" marL="914400" rtl="0" algn="l">
              <a:lnSpc>
                <a:spcPct val="150000"/>
              </a:lnSpc>
              <a:spcBef>
                <a:spcPts val="0"/>
              </a:spcBef>
              <a:spcAft>
                <a:spcPts val="0"/>
              </a:spcAft>
              <a:buClr>
                <a:srgbClr val="333F48"/>
              </a:buClr>
              <a:buSzPts val="1400"/>
              <a:buChar char="•"/>
            </a:pPr>
            <a:r>
              <a:rPr lang="en-US" sz="1400">
                <a:solidFill>
                  <a:srgbClr val="333F48"/>
                </a:solidFill>
              </a:rPr>
              <a:t>The first year net cash flow for SaaS is </a:t>
            </a:r>
            <a:r>
              <a:rPr b="1" lang="en-US" sz="1400">
                <a:solidFill>
                  <a:srgbClr val="333F48"/>
                </a:solidFill>
              </a:rPr>
              <a:t>-$1,738,322.48</a:t>
            </a:r>
            <a:r>
              <a:rPr lang="en-US" sz="1400">
                <a:solidFill>
                  <a:srgbClr val="333F48"/>
                </a:solidFill>
              </a:rPr>
              <a:t> which is also below the budget for both IT security OpEx and CapEx. Therefore, </a:t>
            </a:r>
            <a:r>
              <a:rPr b="1" lang="en-US" sz="1400">
                <a:solidFill>
                  <a:srgbClr val="333F48"/>
                </a:solidFill>
              </a:rPr>
              <a:t>HealthCo. can implement the SaaS and MRI proposals without being over budget</a:t>
            </a:r>
            <a:r>
              <a:rPr lang="en-US" sz="1400">
                <a:solidFill>
                  <a:srgbClr val="333F48"/>
                </a:solidFill>
              </a:rPr>
              <a:t>.</a:t>
            </a:r>
            <a:endParaRPr sz="1400">
              <a:solidFill>
                <a:srgbClr val="333F48"/>
              </a:solidFill>
            </a:endParaRPr>
          </a:p>
          <a:p>
            <a:pPr indent="-317500" lvl="1" marL="914400" rtl="0" algn="l">
              <a:lnSpc>
                <a:spcPct val="150000"/>
              </a:lnSpc>
              <a:spcBef>
                <a:spcPts val="0"/>
              </a:spcBef>
              <a:spcAft>
                <a:spcPts val="0"/>
              </a:spcAft>
              <a:buClr>
                <a:srgbClr val="333F48"/>
              </a:buClr>
              <a:buSzPts val="1400"/>
              <a:buChar char="•"/>
            </a:pPr>
            <a:r>
              <a:rPr lang="en-US" sz="1400">
                <a:solidFill>
                  <a:srgbClr val="333F48"/>
                </a:solidFill>
              </a:rPr>
              <a:t>Compared to On Prem, SaaS has comparable results to NPV of about $12,608,527, which is only $31,671 off from On Prem. It also have a positive ROI of 87%. It is important to note that HealthCo has had </a:t>
            </a:r>
            <a:r>
              <a:rPr lang="en-US" sz="1400">
                <a:solidFill>
                  <a:srgbClr val="333F48"/>
                </a:solidFill>
              </a:rPr>
              <a:t>multiple</a:t>
            </a:r>
            <a:r>
              <a:rPr lang="en-US" sz="1400">
                <a:solidFill>
                  <a:srgbClr val="333F48"/>
                </a:solidFill>
              </a:rPr>
              <a:t> M&amp;As, so SaaS offers greater </a:t>
            </a:r>
            <a:r>
              <a:rPr lang="en-US" sz="1400">
                <a:solidFill>
                  <a:srgbClr val="333F48"/>
                </a:solidFill>
              </a:rPr>
              <a:t>scalability. Additionally, the provider of the SaaS will be responsible for maintenance, security, and support, which will reduce the burden for HealthCo.</a:t>
            </a:r>
            <a:endParaRPr sz="1400">
              <a:solidFill>
                <a:srgbClr val="333F48"/>
              </a:solidFill>
            </a:endParaRPr>
          </a:p>
        </p:txBody>
      </p:sp>
      <p:sp>
        <p:nvSpPr>
          <p:cNvPr id="259" name="Google Shape;259;g29a574fb688_0_0"/>
          <p:cNvSpPr txBox="1"/>
          <p:nvPr>
            <p:ph type="title"/>
          </p:nvPr>
        </p:nvSpPr>
        <p:spPr>
          <a:xfrm>
            <a:off x="469775" y="953375"/>
            <a:ext cx="3451200" cy="810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9874071fbc_0_2"/>
          <p:cNvSpPr txBox="1"/>
          <p:nvPr>
            <p:ph type="title"/>
          </p:nvPr>
        </p:nvSpPr>
        <p:spPr>
          <a:xfrm>
            <a:off x="1172816" y="365125"/>
            <a:ext cx="3230100" cy="3819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2800"/>
              <a:buNone/>
            </a:pPr>
            <a:r>
              <a:rPr lang="en-US"/>
              <a:t>BACKGROUND</a:t>
            </a:r>
            <a:endParaRPr/>
          </a:p>
        </p:txBody>
      </p:sp>
      <p:sp>
        <p:nvSpPr>
          <p:cNvPr id="125" name="Google Shape;125;g29874071fbc_0_2"/>
          <p:cNvSpPr txBox="1"/>
          <p:nvPr>
            <p:ph idx="1" type="body"/>
          </p:nvPr>
        </p:nvSpPr>
        <p:spPr>
          <a:xfrm>
            <a:off x="5664525" y="831625"/>
            <a:ext cx="5657700" cy="2886300"/>
          </a:xfrm>
          <a:prstGeom prst="rect">
            <a:avLst/>
          </a:prstGeom>
          <a:noFill/>
          <a:ln>
            <a:noFill/>
          </a:ln>
        </p:spPr>
        <p:txBody>
          <a:bodyPr anchorCtr="0" anchor="t" bIns="45700" lIns="91425" spcFirstLastPara="1" rIns="91425" wrap="square" tIns="45700">
            <a:normAutofit fontScale="92500"/>
          </a:bodyPr>
          <a:lstStyle/>
          <a:p>
            <a:pPr indent="-346075" lvl="0" marL="457200" rtl="0" algn="l">
              <a:lnSpc>
                <a:spcPct val="100000"/>
              </a:lnSpc>
              <a:spcBef>
                <a:spcPts val="1000"/>
              </a:spcBef>
              <a:spcAft>
                <a:spcPts val="0"/>
              </a:spcAft>
              <a:buSzPct val="100000"/>
              <a:buChar char="●"/>
            </a:pPr>
            <a:r>
              <a:rPr lang="en-US" sz="2000"/>
              <a:t>Surgeon distressed due to IAM problems</a:t>
            </a:r>
            <a:endParaRPr sz="2000"/>
          </a:p>
          <a:p>
            <a:pPr indent="-346075" lvl="0" marL="457200" rtl="0" algn="l">
              <a:lnSpc>
                <a:spcPct val="100000"/>
              </a:lnSpc>
              <a:spcBef>
                <a:spcPts val="1000"/>
              </a:spcBef>
              <a:spcAft>
                <a:spcPts val="0"/>
              </a:spcAft>
              <a:buSzPct val="100000"/>
              <a:buChar char="●"/>
            </a:pPr>
            <a:r>
              <a:rPr lang="en-US" sz="2000"/>
              <a:t>Numerous M&amp;As with no integrated IT systems</a:t>
            </a:r>
            <a:endParaRPr sz="2000"/>
          </a:p>
          <a:p>
            <a:pPr indent="-346075" lvl="0" marL="457200" rtl="0" algn="l">
              <a:lnSpc>
                <a:spcPct val="100000"/>
              </a:lnSpc>
              <a:spcBef>
                <a:spcPts val="1000"/>
              </a:spcBef>
              <a:spcAft>
                <a:spcPts val="0"/>
              </a:spcAft>
              <a:buSzPct val="100000"/>
              <a:buChar char="●"/>
            </a:pPr>
            <a:r>
              <a:rPr lang="en-US" sz="2000"/>
              <a:t>IT silos (lowest-level of maturity) causing cybersecurity issues</a:t>
            </a:r>
            <a:endParaRPr sz="2000"/>
          </a:p>
          <a:p>
            <a:pPr indent="-346075" lvl="0" marL="457200" rtl="0" algn="l">
              <a:lnSpc>
                <a:spcPct val="100000"/>
              </a:lnSpc>
              <a:spcBef>
                <a:spcPts val="1000"/>
              </a:spcBef>
              <a:spcAft>
                <a:spcPts val="0"/>
              </a:spcAft>
              <a:buSzPct val="100000"/>
              <a:buChar char="●"/>
            </a:pPr>
            <a:r>
              <a:rPr lang="en-US" sz="2000"/>
              <a:t>One data breach per year over past 10 years</a:t>
            </a:r>
            <a:endParaRPr sz="2000"/>
          </a:p>
          <a:p>
            <a:pPr indent="-346075" lvl="0" marL="457200" rtl="0" algn="l">
              <a:lnSpc>
                <a:spcPct val="100000"/>
              </a:lnSpc>
              <a:spcBef>
                <a:spcPts val="1000"/>
              </a:spcBef>
              <a:spcAft>
                <a:spcPts val="0"/>
              </a:spcAft>
              <a:buSzPct val="100000"/>
              <a:buChar char="●"/>
            </a:pPr>
            <a:r>
              <a:rPr lang="en-US" sz="2000"/>
              <a:t>Privacy issues</a:t>
            </a:r>
            <a:endParaRPr sz="2000"/>
          </a:p>
          <a:p>
            <a:pPr indent="-346075" lvl="0" marL="457200" rtl="0" algn="l">
              <a:lnSpc>
                <a:spcPct val="100000"/>
              </a:lnSpc>
              <a:spcBef>
                <a:spcPts val="1000"/>
              </a:spcBef>
              <a:spcAft>
                <a:spcPts val="0"/>
              </a:spcAft>
              <a:buSzPct val="100000"/>
              <a:buChar char="●"/>
            </a:pPr>
            <a:r>
              <a:rPr lang="en-US" sz="2000"/>
              <a:t>MRI option of $25.68 Million and a ROI of 100%</a:t>
            </a:r>
            <a:endParaRPr sz="2000"/>
          </a:p>
        </p:txBody>
      </p:sp>
      <p:graphicFrame>
        <p:nvGraphicFramePr>
          <p:cNvPr id="126" name="Google Shape;126;g29874071fbc_0_2"/>
          <p:cNvGraphicFramePr/>
          <p:nvPr/>
        </p:nvGraphicFramePr>
        <p:xfrm>
          <a:off x="7286800" y="3717925"/>
          <a:ext cx="3000000" cy="3000000"/>
        </p:xfrm>
        <a:graphic>
          <a:graphicData uri="http://schemas.openxmlformats.org/drawingml/2006/table">
            <a:tbl>
              <a:tblPr>
                <a:noFill/>
                <a:tableStyleId>{4D95E78E-625F-41E1-AE37-0553C9F58991}</a:tableStyleId>
              </a:tblPr>
              <a:tblGrid>
                <a:gridCol w="1514475"/>
                <a:gridCol w="1419225"/>
              </a:tblGrid>
              <a:tr h="171450">
                <a:tc>
                  <a:txBody>
                    <a:bodyPr/>
                    <a:lstStyle/>
                    <a:p>
                      <a:pPr indent="0" lvl="0" marL="0" marR="0" rtl="0" algn="l">
                        <a:lnSpc>
                          <a:spcPct val="115000"/>
                        </a:lnSpc>
                        <a:spcBef>
                          <a:spcPts val="0"/>
                        </a:spcBef>
                        <a:spcAft>
                          <a:spcPts val="0"/>
                        </a:spcAft>
                        <a:buClr>
                          <a:srgbClr val="000000"/>
                        </a:buClr>
                        <a:buSzPts val="1100"/>
                        <a:buFont typeface="Arial"/>
                        <a:buNone/>
                      </a:pPr>
                      <a:r>
                        <a:rPr b="1" lang="en-US" sz="1100" u="sng" cap="none" strike="noStrike">
                          <a:latin typeface="Verdana"/>
                          <a:ea typeface="Verdana"/>
                          <a:cs typeface="Verdana"/>
                          <a:sym typeface="Verdana"/>
                        </a:rPr>
                        <a:t>IT Budget</a:t>
                      </a:r>
                      <a:endParaRPr b="1" sz="1100" u="sng" cap="none" strike="noStrike">
                        <a:latin typeface="Verdana"/>
                        <a:ea typeface="Verdana"/>
                        <a:cs typeface="Verdana"/>
                        <a:sym typeface="Verdana"/>
                      </a:endParaRPr>
                    </a:p>
                  </a:txBody>
                  <a:tcPr marT="91425" marB="91425" marR="28575" marL="28575"/>
                </a:tc>
                <a:tc>
                  <a:txBody>
                    <a:bodyPr/>
                    <a:lstStyle/>
                    <a:p>
                      <a:pPr indent="0" lvl="0" marL="0" marR="0" rtl="0" algn="r">
                        <a:lnSpc>
                          <a:spcPct val="115000"/>
                        </a:lnSpc>
                        <a:spcBef>
                          <a:spcPts val="0"/>
                        </a:spcBef>
                        <a:spcAft>
                          <a:spcPts val="0"/>
                        </a:spcAft>
                        <a:buClr>
                          <a:srgbClr val="000000"/>
                        </a:buClr>
                        <a:buSzPts val="1000"/>
                        <a:buFont typeface="Arial"/>
                        <a:buNone/>
                      </a:pPr>
                      <a:r>
                        <a:rPr b="1" lang="en-US" sz="1000" u="sng" cap="none" strike="noStrike">
                          <a:latin typeface="Verdana"/>
                          <a:ea typeface="Verdana"/>
                          <a:cs typeface="Verdana"/>
                          <a:sym typeface="Verdana"/>
                        </a:rPr>
                        <a:t>$1,500,000,000.00</a:t>
                      </a:r>
                      <a:endParaRPr b="1" sz="1000" u="sng" cap="none" strike="noStrike">
                        <a:latin typeface="Verdana"/>
                        <a:ea typeface="Verdana"/>
                        <a:cs typeface="Verdana"/>
                        <a:sym typeface="Verdana"/>
                      </a:endParaRPr>
                    </a:p>
                  </a:txBody>
                  <a:tcPr marT="91425" marB="91425" marR="28575" marL="28575"/>
                </a:tc>
              </a:tr>
              <a:tr h="17145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Verdana"/>
                          <a:ea typeface="Verdana"/>
                          <a:cs typeface="Verdana"/>
                          <a:sym typeface="Verdana"/>
                        </a:rPr>
                        <a:t>IT OpEx</a:t>
                      </a:r>
                      <a:endParaRPr sz="1100" u="none" cap="none" strike="noStrike">
                        <a:latin typeface="Verdana"/>
                        <a:ea typeface="Verdana"/>
                        <a:cs typeface="Verdana"/>
                        <a:sym typeface="Verdana"/>
                      </a:endParaRPr>
                    </a:p>
                  </a:txBody>
                  <a:tcPr marT="91425" marB="91425" marR="28575" marL="28575"/>
                </a:tc>
                <a:tc>
                  <a:txBody>
                    <a:bodyPr/>
                    <a:lstStyle/>
                    <a:p>
                      <a:pPr indent="0" lvl="0" marL="0" marR="0" rtl="0" algn="r">
                        <a:lnSpc>
                          <a:spcPct val="115000"/>
                        </a:lnSpc>
                        <a:spcBef>
                          <a:spcPts val="0"/>
                        </a:spcBef>
                        <a:spcAft>
                          <a:spcPts val="0"/>
                        </a:spcAft>
                        <a:buClr>
                          <a:srgbClr val="000000"/>
                        </a:buClr>
                        <a:buSzPts val="1000"/>
                        <a:buFont typeface="Arial"/>
                        <a:buNone/>
                      </a:pPr>
                      <a:r>
                        <a:rPr b="1" lang="en-US" sz="1000" u="none" cap="none" strike="noStrike">
                          <a:latin typeface="Verdana"/>
                          <a:ea typeface="Verdana"/>
                          <a:cs typeface="Verdana"/>
                          <a:sym typeface="Verdana"/>
                        </a:rPr>
                        <a:t>$1,200,000,000.00</a:t>
                      </a:r>
                      <a:endParaRPr b="1" sz="1000" u="none" cap="none" strike="noStrike">
                        <a:latin typeface="Verdana"/>
                        <a:ea typeface="Verdana"/>
                        <a:cs typeface="Verdana"/>
                        <a:sym typeface="Verdana"/>
                      </a:endParaRPr>
                    </a:p>
                  </a:txBody>
                  <a:tcPr marT="91425" marB="91425" marR="28575" marL="28575"/>
                </a:tc>
              </a:tr>
              <a:tr h="17145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Verdana"/>
                          <a:ea typeface="Verdana"/>
                          <a:cs typeface="Verdana"/>
                          <a:sym typeface="Verdana"/>
                        </a:rPr>
                        <a:t>IT security OpEx</a:t>
                      </a:r>
                      <a:endParaRPr sz="1100" u="none" cap="none" strike="noStrike">
                        <a:latin typeface="Verdana"/>
                        <a:ea typeface="Verdana"/>
                        <a:cs typeface="Verdana"/>
                        <a:sym typeface="Verdana"/>
                      </a:endParaRPr>
                    </a:p>
                  </a:txBody>
                  <a:tcPr marT="91425" marB="91425" marR="28575" marL="28575"/>
                </a:tc>
                <a:tc>
                  <a:txBody>
                    <a:bodyPr/>
                    <a:lstStyle/>
                    <a:p>
                      <a:pPr indent="0" lvl="0" marL="0" marR="0" rtl="0" algn="r">
                        <a:lnSpc>
                          <a:spcPct val="115000"/>
                        </a:lnSpc>
                        <a:spcBef>
                          <a:spcPts val="0"/>
                        </a:spcBef>
                        <a:spcAft>
                          <a:spcPts val="0"/>
                        </a:spcAft>
                        <a:buClr>
                          <a:srgbClr val="000000"/>
                        </a:buClr>
                        <a:buSzPts val="1000"/>
                        <a:buFont typeface="Arial"/>
                        <a:buNone/>
                      </a:pPr>
                      <a:r>
                        <a:rPr b="1" lang="en-US" sz="1000" u="none" cap="none" strike="noStrike">
                          <a:latin typeface="Verdana"/>
                          <a:ea typeface="Verdana"/>
                          <a:cs typeface="Verdana"/>
                          <a:sym typeface="Verdana"/>
                        </a:rPr>
                        <a:t>$60,000,000.00</a:t>
                      </a:r>
                      <a:endParaRPr b="1" sz="1000" u="none" cap="none" strike="noStrike">
                        <a:latin typeface="Verdana"/>
                        <a:ea typeface="Verdana"/>
                        <a:cs typeface="Verdana"/>
                        <a:sym typeface="Verdana"/>
                      </a:endParaRPr>
                    </a:p>
                  </a:txBody>
                  <a:tcPr marT="91425" marB="91425" marR="28575" marL="28575"/>
                </a:tc>
              </a:tr>
              <a:tr h="17145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Verdana"/>
                          <a:ea typeface="Verdana"/>
                          <a:cs typeface="Verdana"/>
                          <a:sym typeface="Verdana"/>
                        </a:rPr>
                        <a:t>IT CapEx</a:t>
                      </a:r>
                      <a:endParaRPr sz="1100" u="none" cap="none" strike="noStrike">
                        <a:latin typeface="Verdana"/>
                        <a:ea typeface="Verdana"/>
                        <a:cs typeface="Verdana"/>
                        <a:sym typeface="Verdana"/>
                      </a:endParaRPr>
                    </a:p>
                  </a:txBody>
                  <a:tcPr marT="91425" marB="91425" marR="28575" marL="28575"/>
                </a:tc>
                <a:tc>
                  <a:txBody>
                    <a:bodyPr/>
                    <a:lstStyle/>
                    <a:p>
                      <a:pPr indent="0" lvl="0" marL="0" marR="0" rtl="0" algn="r">
                        <a:lnSpc>
                          <a:spcPct val="115000"/>
                        </a:lnSpc>
                        <a:spcBef>
                          <a:spcPts val="0"/>
                        </a:spcBef>
                        <a:spcAft>
                          <a:spcPts val="0"/>
                        </a:spcAft>
                        <a:buClr>
                          <a:srgbClr val="000000"/>
                        </a:buClr>
                        <a:buSzPts val="1000"/>
                        <a:buFont typeface="Arial"/>
                        <a:buNone/>
                      </a:pPr>
                      <a:r>
                        <a:rPr b="1" lang="en-US" sz="1000" u="none" cap="none" strike="noStrike">
                          <a:latin typeface="Verdana"/>
                          <a:ea typeface="Verdana"/>
                          <a:cs typeface="Verdana"/>
                          <a:sym typeface="Verdana"/>
                        </a:rPr>
                        <a:t>$300,000,000.00</a:t>
                      </a:r>
                      <a:endParaRPr b="1" sz="1000" u="none" cap="none" strike="noStrike">
                        <a:latin typeface="Verdana"/>
                        <a:ea typeface="Verdana"/>
                        <a:cs typeface="Verdana"/>
                        <a:sym typeface="Verdana"/>
                      </a:endParaRPr>
                    </a:p>
                  </a:txBody>
                  <a:tcPr marT="91425" marB="91425" marR="28575" marL="28575"/>
                </a:tc>
              </a:tr>
              <a:tr h="17145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latin typeface="Verdana"/>
                          <a:ea typeface="Verdana"/>
                          <a:cs typeface="Verdana"/>
                          <a:sym typeface="Verdana"/>
                        </a:rPr>
                        <a:t>IT security CapEx</a:t>
                      </a:r>
                      <a:endParaRPr sz="1100" u="none" cap="none" strike="noStrike">
                        <a:latin typeface="Verdana"/>
                        <a:ea typeface="Verdana"/>
                        <a:cs typeface="Verdana"/>
                        <a:sym typeface="Verdana"/>
                      </a:endParaRPr>
                    </a:p>
                  </a:txBody>
                  <a:tcPr marT="91425" marB="91425" marR="28575" marL="28575"/>
                </a:tc>
                <a:tc>
                  <a:txBody>
                    <a:bodyPr/>
                    <a:lstStyle/>
                    <a:p>
                      <a:pPr indent="0" lvl="0" marL="0" marR="0" rtl="0" algn="r">
                        <a:lnSpc>
                          <a:spcPct val="115000"/>
                        </a:lnSpc>
                        <a:spcBef>
                          <a:spcPts val="0"/>
                        </a:spcBef>
                        <a:spcAft>
                          <a:spcPts val="0"/>
                        </a:spcAft>
                        <a:buClr>
                          <a:srgbClr val="000000"/>
                        </a:buClr>
                        <a:buSzPts val="1000"/>
                        <a:buFont typeface="Arial"/>
                        <a:buNone/>
                      </a:pPr>
                      <a:r>
                        <a:rPr b="1" lang="en-US" sz="1000" u="none" cap="none" strike="noStrike">
                          <a:latin typeface="Verdana"/>
                          <a:ea typeface="Verdana"/>
                          <a:cs typeface="Verdana"/>
                          <a:sym typeface="Verdana"/>
                        </a:rPr>
                        <a:t>$6,000,000.00</a:t>
                      </a:r>
                      <a:endParaRPr b="1" sz="1000" u="none" cap="none" strike="noStrike">
                        <a:latin typeface="Verdana"/>
                        <a:ea typeface="Verdana"/>
                        <a:cs typeface="Verdana"/>
                        <a:sym typeface="Verdana"/>
                      </a:endParaRPr>
                    </a:p>
                  </a:txBody>
                  <a:tcPr marT="91425" marB="91425" marR="28575" marL="28575"/>
                </a:tc>
              </a:tr>
            </a:tbl>
          </a:graphicData>
        </a:graphic>
      </p:graphicFrame>
      <p:sp>
        <p:nvSpPr>
          <p:cNvPr id="127" name="Google Shape;127;g29874071fbc_0_2"/>
          <p:cNvSpPr txBox="1"/>
          <p:nvPr/>
        </p:nvSpPr>
        <p:spPr>
          <a:xfrm>
            <a:off x="5664525" y="5864400"/>
            <a:ext cx="5995200" cy="5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3000"/>
              <a:buFont typeface="Arial"/>
              <a:buNone/>
            </a:pPr>
            <a:r>
              <a:rPr b="1" i="0" lang="en-US" sz="3000" u="sng" cap="none" strike="noStrike">
                <a:solidFill>
                  <a:srgbClr val="333F48"/>
                </a:solidFill>
                <a:latin typeface="Arial"/>
                <a:ea typeface="Arial"/>
                <a:cs typeface="Arial"/>
                <a:sym typeface="Arial"/>
              </a:rPr>
              <a:t>Implement new solution or not?</a:t>
            </a:r>
            <a:endParaRPr b="1" i="0" sz="2400" u="sng"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
          <p:cNvSpPr txBox="1"/>
          <p:nvPr>
            <p:ph type="title"/>
          </p:nvPr>
        </p:nvSpPr>
        <p:spPr>
          <a:xfrm>
            <a:off x="2872408" y="1372734"/>
            <a:ext cx="8481391" cy="4112532"/>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chemeClr val="lt1"/>
              </a:buClr>
              <a:buSzPts val="6000"/>
              <a:buFont typeface="Arial Black"/>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9b67e77a86_0_1"/>
          <p:cNvSpPr txBox="1"/>
          <p:nvPr>
            <p:ph type="title"/>
          </p:nvPr>
        </p:nvSpPr>
        <p:spPr>
          <a:xfrm>
            <a:off x="2872408" y="1372734"/>
            <a:ext cx="8481300" cy="41124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6000"/>
              <a:buNone/>
            </a:pPr>
            <a:r>
              <a:rPr lang="en-US"/>
              <a:t>RECAP (TCO, NPV, ROI, CLE)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9a574fb688_0_43"/>
          <p:cNvSpPr txBox="1"/>
          <p:nvPr>
            <p:ph type="title"/>
          </p:nvPr>
        </p:nvSpPr>
        <p:spPr>
          <a:xfrm>
            <a:off x="254425" y="1127500"/>
            <a:ext cx="7463700" cy="569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57142"/>
              <a:buNone/>
            </a:pPr>
            <a:r>
              <a:rPr lang="en-US" sz="3500"/>
              <a:t>TCO Using Different Solutions</a:t>
            </a:r>
            <a:endParaRPr sz="3500"/>
          </a:p>
        </p:txBody>
      </p:sp>
      <p:sp>
        <p:nvSpPr>
          <p:cNvPr id="140" name="Google Shape;140;g29a574fb688_0_43"/>
          <p:cNvSpPr txBox="1"/>
          <p:nvPr>
            <p:ph idx="1" type="body"/>
          </p:nvPr>
        </p:nvSpPr>
        <p:spPr>
          <a:xfrm>
            <a:off x="140075" y="1512425"/>
            <a:ext cx="4494300" cy="4413000"/>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1000"/>
              </a:spcBef>
              <a:spcAft>
                <a:spcPts val="0"/>
              </a:spcAft>
              <a:buSzPts val="1800"/>
              <a:buNone/>
            </a:pPr>
            <a:r>
              <a:t/>
            </a:r>
            <a:endParaRPr sz="1800"/>
          </a:p>
          <a:p>
            <a:pPr indent="-342900" lvl="0" marL="457200" rtl="0" algn="l">
              <a:lnSpc>
                <a:spcPct val="140000"/>
              </a:lnSpc>
              <a:spcBef>
                <a:spcPts val="1000"/>
              </a:spcBef>
              <a:spcAft>
                <a:spcPts val="0"/>
              </a:spcAft>
              <a:buSzPts val="1800"/>
              <a:buChar char="●"/>
            </a:pPr>
            <a:r>
              <a:rPr lang="en-US" sz="1800"/>
              <a:t>We didn’t include our insurance savings in our TCO calculations since it is not an operational </a:t>
            </a:r>
            <a:endParaRPr sz="1800"/>
          </a:p>
          <a:p>
            <a:pPr indent="-342900" lvl="0" marL="457200" rtl="0" algn="l">
              <a:lnSpc>
                <a:spcPct val="140000"/>
              </a:lnSpc>
              <a:spcBef>
                <a:spcPts val="0"/>
              </a:spcBef>
              <a:spcAft>
                <a:spcPts val="0"/>
              </a:spcAft>
              <a:buSzPts val="1800"/>
              <a:buChar char="●"/>
            </a:pPr>
            <a:r>
              <a:rPr lang="en-US" sz="1800"/>
              <a:t>We can see the TCO for legacy solution is the lowest.</a:t>
            </a:r>
            <a:endParaRPr sz="1800"/>
          </a:p>
          <a:p>
            <a:pPr indent="-342900" lvl="0" marL="457200" rtl="0" algn="l">
              <a:lnSpc>
                <a:spcPct val="140000"/>
              </a:lnSpc>
              <a:spcBef>
                <a:spcPts val="0"/>
              </a:spcBef>
              <a:spcAft>
                <a:spcPts val="0"/>
              </a:spcAft>
              <a:buSzPts val="1800"/>
              <a:buChar char="●"/>
            </a:pPr>
            <a:r>
              <a:rPr lang="en-US" sz="1800"/>
              <a:t>Therefore, if we are to pick on TCO alone, legacy is the best choice.</a:t>
            </a:r>
            <a:endParaRPr sz="1800"/>
          </a:p>
        </p:txBody>
      </p:sp>
      <p:graphicFrame>
        <p:nvGraphicFramePr>
          <p:cNvPr id="141" name="Google Shape;141;g29a574fb688_0_43"/>
          <p:cNvGraphicFramePr/>
          <p:nvPr/>
        </p:nvGraphicFramePr>
        <p:xfrm>
          <a:off x="4860913" y="1697200"/>
          <a:ext cx="3000000" cy="3000000"/>
        </p:xfrm>
        <a:graphic>
          <a:graphicData uri="http://schemas.openxmlformats.org/drawingml/2006/table">
            <a:tbl>
              <a:tblPr>
                <a:noFill/>
                <a:tableStyleId>{4D95E78E-625F-41E1-AE37-0553C9F58991}</a:tableStyleId>
              </a:tblPr>
              <a:tblGrid>
                <a:gridCol w="1500300"/>
                <a:gridCol w="931225"/>
                <a:gridCol w="918250"/>
                <a:gridCol w="931250"/>
                <a:gridCol w="905350"/>
                <a:gridCol w="892450"/>
                <a:gridCol w="1054575"/>
              </a:tblGrid>
              <a:tr h="374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extLst>
                      <a:ext uri="http://customooxmlschemas.google.com/">
                        <go:slidesCustomData xmlns:go="http://customooxmlschemas.google.com/" cellId="141:0:0"/>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Year 1</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1"/>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Year 2</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2"/>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Year 3</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3"/>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Year 4</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4"/>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Year 5</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5"/>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900" u="none" cap="none" strike="noStrike">
                          <a:latin typeface="Verdana"/>
                          <a:ea typeface="Verdana"/>
                          <a:cs typeface="Verdana"/>
                          <a:sym typeface="Verdana"/>
                        </a:rPr>
                        <a:t>Total Cost of Ownership</a:t>
                      </a:r>
                      <a:endParaRPr b="1" sz="900" u="none" cap="none" strike="noStrike">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0:6"/>
                      </a:ext>
                    </a:extLst>
                  </a:tcPr>
                </a:tc>
              </a:tr>
              <a:tr h="282000">
                <a:tc>
                  <a:txBody>
                    <a:bodyPr/>
                    <a:lstStyle/>
                    <a:p>
                      <a:pPr indent="0" lvl="0" marL="0" marR="0" rtl="0" algn="l">
                        <a:lnSpc>
                          <a:spcPct val="115000"/>
                        </a:lnSpc>
                        <a:spcBef>
                          <a:spcPts val="0"/>
                        </a:spcBef>
                        <a:spcAft>
                          <a:spcPts val="0"/>
                        </a:spcAft>
                        <a:buClr>
                          <a:srgbClr val="000000"/>
                        </a:buClr>
                        <a:buSzPts val="1000"/>
                        <a:buFont typeface="Arial"/>
                        <a:buNone/>
                      </a:pPr>
                      <a:r>
                        <a:rPr b="1" lang="en-US" sz="900" u="none" cap="none" strike="noStrike">
                          <a:solidFill>
                            <a:srgbClr val="FFFFFF"/>
                          </a:solidFill>
                          <a:latin typeface="Verdana"/>
                          <a:ea typeface="Verdana"/>
                          <a:cs typeface="Verdana"/>
                          <a:sym typeface="Verdana"/>
                        </a:rPr>
                        <a:t>Legacy IAM - Cost of ownership</a:t>
                      </a:r>
                      <a:endParaRPr b="1" sz="900" u="none" cap="none" strike="noStrike">
                        <a:solidFill>
                          <a:srgbClr val="FFFFFF"/>
                        </a:solidFill>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1:6"/>
                      </a:ext>
                    </a:extLst>
                  </a:tcPr>
                </a:tc>
              </a:tr>
              <a:tr h="282000">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2:0"/>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700" u="none" cap="none" strike="noStrike">
                          <a:latin typeface="Verdana"/>
                          <a:ea typeface="Verdana"/>
                          <a:cs typeface="Verdana"/>
                          <a:sym typeface="Verdana"/>
                        </a:rPr>
                        <a:t>$ 2,880,000.00</a:t>
                      </a:r>
                      <a:endParaRPr b="1" sz="7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1"/>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$ 3,048,800.00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2"/>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$ 3,228,132.00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3"/>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$ 3,418,725.02</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4"/>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$ 3,621,366.15</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5"/>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$ 16,197,023.17</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2:6"/>
                      </a:ext>
                    </a:extLst>
                  </a:tcPr>
                </a:tc>
              </a:tr>
              <a:tr h="282000">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3:6"/>
                      </a:ext>
                    </a:extLst>
                  </a:tcPr>
                </a:tc>
              </a:tr>
              <a:tr h="374225">
                <a:tc>
                  <a:txBody>
                    <a:bodyPr/>
                    <a:lstStyle/>
                    <a:p>
                      <a:pPr indent="0" lvl="0" marL="0" marR="0" rtl="0" algn="l">
                        <a:lnSpc>
                          <a:spcPct val="115000"/>
                        </a:lnSpc>
                        <a:spcBef>
                          <a:spcPts val="0"/>
                        </a:spcBef>
                        <a:spcAft>
                          <a:spcPts val="0"/>
                        </a:spcAft>
                        <a:buClr>
                          <a:srgbClr val="000000"/>
                        </a:buClr>
                        <a:buSzPts val="1000"/>
                        <a:buFont typeface="Arial"/>
                        <a:buNone/>
                      </a:pPr>
                      <a:r>
                        <a:rPr b="1" lang="en-US" sz="900" u="none" cap="none" strike="noStrike">
                          <a:solidFill>
                            <a:srgbClr val="FFFFFF"/>
                          </a:solidFill>
                          <a:latin typeface="Verdana"/>
                          <a:ea typeface="Verdana"/>
                          <a:cs typeface="Verdana"/>
                          <a:sym typeface="Verdana"/>
                        </a:rPr>
                        <a:t>SailPoint On-prem IAM - Cost of ownership</a:t>
                      </a:r>
                      <a:endParaRPr b="1" sz="900" u="none" cap="none" strike="noStrike">
                        <a:solidFill>
                          <a:srgbClr val="FFFFFF"/>
                        </a:solidFill>
                        <a:latin typeface="Verdana"/>
                        <a:ea typeface="Verdana"/>
                        <a:cs typeface="Verdana"/>
                        <a:sym typeface="Verdana"/>
                      </a:endParaRPr>
                    </a:p>
                  </a:txBody>
                  <a:tcPr marT="91425" marB="91425" marR="91425" marL="9142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4:6"/>
                      </a:ext>
                    </a:extLst>
                  </a:tcPr>
                </a:tc>
              </a:tr>
              <a:tr h="396575">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5:0"/>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$ 6,930,008.00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1"/>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$ 2,621,558.40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2"/>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$ 2,830,194.65</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3"/>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$ 3,057,577.87</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4"/>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$ 3,305,539.10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5"/>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$ 18,744,878.02</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5:6"/>
                      </a:ext>
                    </a:extLst>
                  </a:tcPr>
                </a:tc>
              </a:tr>
              <a:tr h="282000">
                <a:tc>
                  <a:txBody>
                    <a:bodyPr/>
                    <a:lstStyle/>
                    <a:p>
                      <a:pPr indent="0" lvl="0" marL="0" marR="0" rtl="0" algn="l">
                        <a:lnSpc>
                          <a:spcPct val="100000"/>
                        </a:lnSpc>
                        <a:spcBef>
                          <a:spcPts val="0"/>
                        </a:spcBef>
                        <a:spcAft>
                          <a:spcPts val="0"/>
                        </a:spcAft>
                        <a:buClr>
                          <a:srgbClr val="000000"/>
                        </a:buClr>
                        <a:buSzPts val="1400"/>
                        <a:buFont typeface="Arial"/>
                        <a:buNone/>
                      </a:pPr>
                      <a:r>
                        <a:t/>
                      </a:r>
                      <a:endParaRPr sz="13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6:6"/>
                      </a:ext>
                    </a:extLst>
                  </a:tcPr>
                </a:tc>
              </a:tr>
              <a:tr h="374225">
                <a:tc>
                  <a:txBody>
                    <a:bodyPr/>
                    <a:lstStyle/>
                    <a:p>
                      <a:pPr indent="0" lvl="0" marL="0" marR="0" rtl="0" algn="l">
                        <a:lnSpc>
                          <a:spcPct val="115000"/>
                        </a:lnSpc>
                        <a:spcBef>
                          <a:spcPts val="0"/>
                        </a:spcBef>
                        <a:spcAft>
                          <a:spcPts val="0"/>
                        </a:spcAft>
                        <a:buClr>
                          <a:srgbClr val="000000"/>
                        </a:buClr>
                        <a:buSzPts val="1000"/>
                        <a:buFont typeface="Arial"/>
                        <a:buNone/>
                      </a:pPr>
                      <a:r>
                        <a:rPr b="1" lang="en-US" sz="900" u="none" cap="none" strike="noStrike">
                          <a:solidFill>
                            <a:srgbClr val="FFFFFF"/>
                          </a:solidFill>
                          <a:latin typeface="Verdana"/>
                          <a:ea typeface="Verdana"/>
                          <a:cs typeface="Verdana"/>
                          <a:sym typeface="Verdana"/>
                        </a:rPr>
                        <a:t>SailPoint SaaS-IAM - Cost of ownership</a:t>
                      </a:r>
                      <a:endParaRPr b="1" sz="900" u="none" cap="none" strike="noStrike">
                        <a:solidFill>
                          <a:srgbClr val="FFFFFF"/>
                        </a:solidFill>
                        <a:latin typeface="Verdana"/>
                        <a:ea typeface="Verdana"/>
                        <a:cs typeface="Verdana"/>
                        <a:sym typeface="Verdana"/>
                      </a:endParaRPr>
                    </a:p>
                  </a:txBody>
                  <a:tcPr marT="91425" marB="91425" marR="28575" marL="28575" anchor="ctr">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0"/>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1"/>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2"/>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3"/>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4"/>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5"/>
                      </a:ext>
                    </a:extLs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808080"/>
                    </a:solidFill>
                    <a:extLst>
                      <a:ext uri="http://customooxmlschemas.google.com/">
                        <go:slidesCustomData xmlns:go="http://customooxmlschemas.google.com/" cellId="141:7:6"/>
                      </a:ext>
                    </a:extLst>
                  </a:tcPr>
                </a:tc>
              </a:tr>
              <a:tr h="282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FFFFFF"/>
                    </a:solidFill>
                    <a:extLst>
                      <a:ext uri="http://customooxmlschemas.google.com/">
                        <go:slidesCustomData xmlns:go="http://customooxmlschemas.google.com/" cellId="141:8:0"/>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$ 6,170,250.00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1"/>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$ 3,273,388.13</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2"/>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$ 3,607,532.28</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3"/>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$ 3,975,857.31</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4"/>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$ 4,381,863.30</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5"/>
                      </a:ext>
                    </a:extLst>
                  </a:tcPr>
                </a:tc>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latin typeface="Verdana"/>
                          <a:ea typeface="Verdana"/>
                          <a:cs typeface="Verdana"/>
                          <a:sym typeface="Verdana"/>
                        </a:rPr>
                        <a:t>$ 21,408,891.02</a:t>
                      </a:r>
                      <a:endParaRPr b="1" sz="800" u="none" cap="none" strike="noStrike">
                        <a:latin typeface="Verdana"/>
                        <a:ea typeface="Verdana"/>
                        <a:cs typeface="Verdana"/>
                        <a:sym typeface="Verdana"/>
                      </a:endParaRPr>
                    </a:p>
                  </a:txBody>
                  <a:tcPr marT="91425" marB="91425" marR="28575" marL="28575" anchor="b">
                    <a:lnL cap="flat" cmpd="sng" w="19050">
                      <a:solidFill>
                        <a:srgbClr val="333F48"/>
                      </a:solidFill>
                      <a:prstDash val="solid"/>
                      <a:round/>
                      <a:headEnd len="sm" w="sm" type="none"/>
                      <a:tailEnd len="sm" w="sm" type="none"/>
                    </a:lnL>
                    <a:lnR cap="flat" cmpd="sng" w="19050">
                      <a:solidFill>
                        <a:srgbClr val="333F48"/>
                      </a:solidFill>
                      <a:prstDash val="solid"/>
                      <a:round/>
                      <a:headEnd len="sm" w="sm" type="none"/>
                      <a:tailEnd len="sm" w="sm" type="none"/>
                    </a:lnR>
                    <a:lnT cap="flat" cmpd="sng" w="19050">
                      <a:solidFill>
                        <a:srgbClr val="333F48"/>
                      </a:solidFill>
                      <a:prstDash val="solid"/>
                      <a:round/>
                      <a:headEnd len="sm" w="sm" type="none"/>
                      <a:tailEnd len="sm" w="sm" type="none"/>
                    </a:lnT>
                    <a:lnB cap="flat" cmpd="sng" w="19050">
                      <a:solidFill>
                        <a:srgbClr val="333F48"/>
                      </a:solidFill>
                      <a:prstDash val="solid"/>
                      <a:round/>
                      <a:headEnd len="sm" w="sm" type="none"/>
                      <a:tailEnd len="sm" w="sm" type="none"/>
                    </a:lnB>
                    <a:solidFill>
                      <a:srgbClr val="D6DCE4"/>
                    </a:solidFill>
                    <a:extLst>
                      <a:ext uri="http://customooxmlschemas.google.com/">
                        <go:slidesCustomData xmlns:go="http://customooxmlschemas.google.com/" cellId="141:8:6"/>
                      </a:ext>
                    </a:extLst>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9a620e28e0_1_15"/>
          <p:cNvSpPr txBox="1"/>
          <p:nvPr>
            <p:ph type="title"/>
          </p:nvPr>
        </p:nvSpPr>
        <p:spPr>
          <a:xfrm>
            <a:off x="370250" y="1058675"/>
            <a:ext cx="7463700" cy="569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US" sz="3150"/>
              <a:t>Savings on Modules</a:t>
            </a:r>
            <a:endParaRPr sz="3150"/>
          </a:p>
        </p:txBody>
      </p:sp>
      <p:sp>
        <p:nvSpPr>
          <p:cNvPr id="148" name="Google Shape;148;g29a620e28e0_1_15"/>
          <p:cNvSpPr txBox="1"/>
          <p:nvPr/>
        </p:nvSpPr>
        <p:spPr>
          <a:xfrm>
            <a:off x="278075" y="1832725"/>
            <a:ext cx="7854600" cy="2647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Single Sign On (SSO) - $231,762.81</a:t>
            </a:r>
            <a:endParaRPr b="0" i="0" sz="2000" u="none" cap="none" strike="noStrike">
              <a:solidFill>
                <a:srgbClr val="333F48"/>
              </a:solidFill>
              <a:latin typeface="Arial"/>
              <a:ea typeface="Arial"/>
              <a:cs typeface="Arial"/>
              <a:sym typeface="Arial"/>
            </a:endParaRPr>
          </a:p>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Access Requests - $519,252.51</a:t>
            </a:r>
            <a:endParaRPr b="0" i="0" sz="2000" u="none" cap="none" strike="noStrike">
              <a:solidFill>
                <a:srgbClr val="333F48"/>
              </a:solidFill>
              <a:latin typeface="Arial"/>
              <a:ea typeface="Arial"/>
              <a:cs typeface="Arial"/>
              <a:sym typeface="Arial"/>
            </a:endParaRPr>
          </a:p>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Provisioning - $333,068.92</a:t>
            </a:r>
            <a:endParaRPr b="0" i="0" sz="2000" u="none" cap="none" strike="noStrike">
              <a:solidFill>
                <a:srgbClr val="333F48"/>
              </a:solidFill>
              <a:latin typeface="Arial"/>
              <a:ea typeface="Arial"/>
              <a:cs typeface="Arial"/>
              <a:sym typeface="Arial"/>
            </a:endParaRPr>
          </a:p>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Password Management - $934,673.19</a:t>
            </a:r>
            <a:endParaRPr b="0" i="0" sz="2000" u="none" cap="none" strike="noStrike">
              <a:solidFill>
                <a:srgbClr val="333F48"/>
              </a:solidFill>
              <a:latin typeface="Arial"/>
              <a:ea typeface="Arial"/>
              <a:cs typeface="Arial"/>
              <a:sym typeface="Arial"/>
            </a:endParaRPr>
          </a:p>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Certification Campaigns - $1,134,714.58</a:t>
            </a:r>
            <a:endParaRPr b="0" i="0" sz="2000" u="none" cap="none" strike="noStrike">
              <a:solidFill>
                <a:srgbClr val="333F48"/>
              </a:solidFill>
              <a:latin typeface="Arial"/>
              <a:ea typeface="Arial"/>
              <a:cs typeface="Arial"/>
              <a:sym typeface="Arial"/>
            </a:endParaRPr>
          </a:p>
          <a:p>
            <a:pPr indent="-355600" lvl="0" marL="457200" marR="0" rtl="0" algn="l">
              <a:lnSpc>
                <a:spcPct val="140000"/>
              </a:lnSpc>
              <a:spcBef>
                <a:spcPts val="0"/>
              </a:spcBef>
              <a:spcAft>
                <a:spcPts val="0"/>
              </a:spcAft>
              <a:buClr>
                <a:srgbClr val="333F48"/>
              </a:buClr>
              <a:buSzPts val="2000"/>
              <a:buFont typeface="Arial"/>
              <a:buChar char="●"/>
            </a:pPr>
            <a:r>
              <a:rPr b="0" i="0" lang="en-US" sz="2000" u="none" cap="none" strike="noStrike">
                <a:solidFill>
                  <a:srgbClr val="333F48"/>
                </a:solidFill>
                <a:latin typeface="Arial"/>
                <a:ea typeface="Arial"/>
                <a:cs typeface="Arial"/>
                <a:sym typeface="Arial"/>
              </a:rPr>
              <a:t>Audit-Finding Remediations - $1,279,434.68</a:t>
            </a:r>
            <a:endParaRPr b="0" i="0" sz="2300" u="none" cap="none" strike="noStrike">
              <a:solidFill>
                <a:srgbClr val="333F4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9a574fb688_0_89"/>
          <p:cNvSpPr txBox="1"/>
          <p:nvPr>
            <p:ph type="title"/>
          </p:nvPr>
        </p:nvSpPr>
        <p:spPr>
          <a:xfrm>
            <a:off x="140075" y="942725"/>
            <a:ext cx="7463700" cy="569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57142"/>
              <a:buNone/>
            </a:pPr>
            <a:r>
              <a:rPr lang="en-US" sz="3500"/>
              <a:t>On Prem</a:t>
            </a:r>
            <a:endParaRPr sz="3500"/>
          </a:p>
        </p:txBody>
      </p:sp>
      <p:graphicFrame>
        <p:nvGraphicFramePr>
          <p:cNvPr id="155" name="Google Shape;155;g29a574fb688_0_89"/>
          <p:cNvGraphicFramePr/>
          <p:nvPr/>
        </p:nvGraphicFramePr>
        <p:xfrm>
          <a:off x="2704925" y="1321600"/>
          <a:ext cx="3000000" cy="3000000"/>
        </p:xfrm>
        <a:graphic>
          <a:graphicData uri="http://schemas.openxmlformats.org/drawingml/2006/table">
            <a:tbl>
              <a:tblPr>
                <a:noFill/>
                <a:tableStyleId>{4D95E78E-625F-41E1-AE37-0553C9F58991}</a:tableStyleId>
              </a:tblPr>
              <a:tblGrid>
                <a:gridCol w="4132050"/>
                <a:gridCol w="849675"/>
                <a:gridCol w="849675"/>
                <a:gridCol w="849675"/>
                <a:gridCol w="849675"/>
                <a:gridCol w="849675"/>
                <a:gridCol w="915000"/>
              </a:tblGrid>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solidFill>
                            <a:srgbClr val="FFFFFF"/>
                          </a:solidFill>
                          <a:latin typeface="Verdana"/>
                          <a:ea typeface="Verdana"/>
                          <a:cs typeface="Verdana"/>
                          <a:sym typeface="Verdana"/>
                        </a:rPr>
                        <a:t>Total cost of ownership (TCO) for SailPoint's On-Prem-IAM (5 year)</a:t>
                      </a:r>
                      <a:endParaRPr b="1" sz="8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55:0:0"/>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55:0: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$ 18,744,834</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0:2"/>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0:3"/>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0:4"/>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0:5"/>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55:0:6"/>
                      </a:ext>
                    </a:extLst>
                  </a:tcPr>
                </a:tc>
              </a:tr>
              <a:tr h="475550">
                <a:tc>
                  <a:txBody>
                    <a:bodyPr/>
                    <a:lstStyle/>
                    <a:p>
                      <a:pPr indent="0" lvl="0" marL="0" rtl="0" algn="l">
                        <a:spcBef>
                          <a:spcPts val="0"/>
                        </a:spcBef>
                        <a:spcAft>
                          <a:spcPts val="0"/>
                        </a:spcAft>
                        <a:buNone/>
                      </a:pPr>
                      <a:r>
                        <a:t/>
                      </a:r>
                      <a:endParaRPr b="1" sz="8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0"/>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1"/>
                      </a:ext>
                    </a:extLst>
                  </a:tcPr>
                </a:tc>
                <a:tc>
                  <a:txBody>
                    <a:bodyPr/>
                    <a:lstStyle/>
                    <a:p>
                      <a:pPr indent="0" lvl="0" marL="0" rtl="0" algn="l">
                        <a:spcBef>
                          <a:spcPts val="0"/>
                        </a:spcBef>
                        <a:spcAft>
                          <a:spcPts val="0"/>
                        </a:spcAft>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2"/>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3"/>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4"/>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5"/>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55:1:6"/>
                      </a:ext>
                    </a:extLst>
                  </a:tcPr>
                </a:tc>
              </a:tr>
              <a:tr h="4322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solidFill>
                            <a:srgbClr val="FFFFFF"/>
                          </a:solidFill>
                          <a:latin typeface="Verdana"/>
                          <a:ea typeface="Verdana"/>
                          <a:cs typeface="Verdana"/>
                          <a:sym typeface="Verdana"/>
                        </a:rPr>
                        <a:t>Return on Investment (ROI) for SailPoint's On-Prem-IAM (5 year)</a:t>
                      </a:r>
                      <a:endParaRPr b="1" sz="8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55:2:0"/>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55:2: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101%</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2:2"/>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2:3"/>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2:4"/>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2:5"/>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55:2:6"/>
                      </a:ext>
                    </a:extLst>
                  </a:tcPr>
                </a:tc>
              </a:tr>
              <a:tr h="475550">
                <a:tc>
                  <a:txBody>
                    <a:bodyPr/>
                    <a:lstStyle/>
                    <a:p>
                      <a:pPr indent="0" lvl="0" marL="0" rtl="0" algn="l">
                        <a:spcBef>
                          <a:spcPts val="0"/>
                        </a:spcBef>
                        <a:spcAft>
                          <a:spcPts val="0"/>
                        </a:spcAft>
                        <a:buNone/>
                      </a:pPr>
                      <a:r>
                        <a:t/>
                      </a:r>
                      <a:endParaRPr b="1" sz="8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0"/>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1"/>
                      </a:ext>
                    </a:extLst>
                  </a:tcPr>
                </a:tc>
                <a:tc>
                  <a:txBody>
                    <a:bodyPr/>
                    <a:lstStyle/>
                    <a:p>
                      <a:pPr indent="0" lvl="0" marL="0" rtl="0" algn="l">
                        <a:spcBef>
                          <a:spcPts val="0"/>
                        </a:spcBef>
                        <a:spcAft>
                          <a:spcPts val="0"/>
                        </a:spcAft>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2"/>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3"/>
                      </a:ext>
                    </a:extLst>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4"/>
                      </a:ext>
                    </a:extLst>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3:5"/>
                      </a:ext>
                    </a:extLst>
                  </a:tcPr>
                </a:tc>
                <a:tc>
                  <a:txBody>
                    <a:bodyPr/>
                    <a:lstStyle/>
                    <a:p>
                      <a:pPr indent="0" lvl="0" marL="0" rtl="0" algn="l">
                        <a:spcBef>
                          <a:spcPts val="0"/>
                        </a:spcBef>
                        <a:spcAft>
                          <a:spcPts val="0"/>
                        </a:spcAft>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55:3: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solidFill>
                            <a:srgbClr val="FFFFFF"/>
                          </a:solidFill>
                          <a:latin typeface="Verdana"/>
                          <a:ea typeface="Verdana"/>
                          <a:cs typeface="Verdana"/>
                          <a:sym typeface="Verdana"/>
                        </a:rPr>
                        <a:t>Net Present Value (NPV) of SailPoint's On-Prem-IAM (5 year)</a:t>
                      </a:r>
                      <a:endParaRPr b="1" sz="8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55:4:0"/>
                      </a:ext>
                    </a:extLst>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55:4: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$ 12,640,198</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4:2"/>
                      </a:ext>
                    </a:extLst>
                  </a:tcPr>
                </a:tc>
                <a:tc gridSpan="3">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4:3"/>
                      </a:ext>
                    </a:extLst>
                  </a:tcPr>
                </a:tc>
                <a:tc hMerge="1"/>
                <a:tc hMerge="1"/>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55:4:6"/>
                      </a:ext>
                    </a:extLst>
                  </a:tcPr>
                </a:tc>
              </a:tr>
              <a:tr h="4755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Year 1</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Year 2</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Year 3</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Year 4</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Year 5</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TOTAL</a:t>
                      </a:r>
                      <a:endParaRPr b="1" sz="900" u="none" cap="none" strike="noStrike">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5: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Verdana"/>
                          <a:ea typeface="Verdana"/>
                          <a:cs typeface="Verdana"/>
                          <a:sym typeface="Verdana"/>
                        </a:rPr>
                        <a:t>Total Cash Inflows due to productivity savings from SailPoint's On-Prem-IAM</a:t>
                      </a:r>
                      <a:endParaRPr b="1" sz="8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6: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$551,927.52</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$627,142.77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$707,442.46</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$797,230.47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$898,675.56</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$3,582,418.78</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6: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Verdana"/>
                          <a:ea typeface="Verdana"/>
                          <a:cs typeface="Verdana"/>
                          <a:sym typeface="Verdana"/>
                        </a:rPr>
                        <a:t>Cash Inflows (Savings) due to </a:t>
                      </a:r>
                      <a:r>
                        <a:rPr b="1" lang="en-US" sz="800">
                          <a:latin typeface="Verdana"/>
                          <a:ea typeface="Verdana"/>
                          <a:cs typeface="Verdana"/>
                          <a:sym typeface="Verdana"/>
                        </a:rPr>
                        <a:t>decommissioning</a:t>
                      </a:r>
                      <a:r>
                        <a:rPr b="1" lang="en-US" sz="800" u="none" cap="none" strike="noStrike">
                          <a:latin typeface="Verdana"/>
                          <a:ea typeface="Verdana"/>
                          <a:cs typeface="Verdana"/>
                          <a:sym typeface="Verdana"/>
                        </a:rPr>
                        <a:t> of the legacy IAM system</a:t>
                      </a:r>
                      <a:endParaRPr b="1" sz="8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7: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$2,880,000.00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$3,048,800.00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$3,228,132.00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$3,418,725.02</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$3,621,366.15</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$16,197,023.17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7: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Verdana"/>
                          <a:ea typeface="Verdana"/>
                          <a:cs typeface="Verdana"/>
                          <a:sym typeface="Verdana"/>
                        </a:rPr>
                        <a:t>Cash Inflows (Savings) due to cyberinsurance premium discount on On-Prem IAM</a:t>
                      </a:r>
                      <a:endParaRPr b="1" sz="8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8: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$750,000.00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$2,137,500.00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$3,541,875.00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$4,994,343.75</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$6,526,504.69</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u="none" cap="none" strike="noStrike">
                          <a:latin typeface="Verdana"/>
                          <a:ea typeface="Verdana"/>
                          <a:cs typeface="Verdana"/>
                          <a:sym typeface="Verdana"/>
                        </a:rPr>
                        <a:t>$17,950,223.44</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8: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Verdana"/>
                          <a:ea typeface="Verdana"/>
                          <a:cs typeface="Verdana"/>
                          <a:sym typeface="Verdana"/>
                        </a:rPr>
                        <a:t>Total cash outflows to SailPoint for On-prem IAM solution</a:t>
                      </a:r>
                      <a:endParaRPr b="1" sz="8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9: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-$6,930,000.00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-$2,621,550.00</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-$2,830,185.83</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-$3,057,568.61</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-$3,305,529.37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-$18,744,833.81</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9:6"/>
                      </a:ext>
                    </a:extLst>
                  </a:tcPr>
                </a:tc>
              </a:tr>
              <a:tr h="480100">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Verdana"/>
                          <a:ea typeface="Verdana"/>
                          <a:cs typeface="Verdana"/>
                          <a:sym typeface="Verdana"/>
                        </a:rPr>
                        <a:t>Net cash flows</a:t>
                      </a:r>
                      <a:endParaRPr b="1" sz="8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55:10:0"/>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-$2,748,072.48</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1"/>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$3,191,892.77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2"/>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$4,647,263.63</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3"/>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$6,152,730.63</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4"/>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$7,741,017.02</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5"/>
                      </a:ext>
                    </a:extLst>
                  </a:tcPr>
                </a:tc>
                <a:tc>
                  <a:txBody>
                    <a:bodyPr/>
                    <a:lstStyle/>
                    <a:p>
                      <a:pPr indent="0" lvl="0" marL="0" marR="0" rtl="0" algn="r">
                        <a:lnSpc>
                          <a:spcPct val="115000"/>
                        </a:lnSpc>
                        <a:spcBef>
                          <a:spcPts val="0"/>
                        </a:spcBef>
                        <a:spcAft>
                          <a:spcPts val="0"/>
                        </a:spcAft>
                        <a:buClr>
                          <a:srgbClr val="000000"/>
                        </a:buClr>
                        <a:buSzPts val="900"/>
                        <a:buFont typeface="Arial"/>
                        <a:buNone/>
                      </a:pPr>
                      <a:r>
                        <a:rPr b="1" lang="en-US" sz="900">
                          <a:latin typeface="Verdana"/>
                          <a:ea typeface="Verdana"/>
                          <a:cs typeface="Verdana"/>
                          <a:sym typeface="Verdana"/>
                        </a:rPr>
                        <a:t>$18,984,831.57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55:10:6"/>
                      </a:ext>
                    </a:extLst>
                  </a:tcPr>
                </a:tc>
              </a:tr>
            </a:tbl>
          </a:graphicData>
        </a:graphic>
      </p:graphicFrame>
      <p:sp>
        <p:nvSpPr>
          <p:cNvPr id="156" name="Google Shape;156;g29a574fb688_0_89"/>
          <p:cNvSpPr txBox="1"/>
          <p:nvPr/>
        </p:nvSpPr>
        <p:spPr>
          <a:xfrm>
            <a:off x="215900" y="1701800"/>
            <a:ext cx="2565300" cy="4623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40000"/>
              </a:lnSpc>
              <a:spcBef>
                <a:spcPts val="1000"/>
              </a:spcBef>
              <a:spcAft>
                <a:spcPts val="0"/>
              </a:spcAft>
              <a:buClr>
                <a:srgbClr val="333F48"/>
              </a:buClr>
              <a:buSzPts val="1400"/>
              <a:buFont typeface="Arial"/>
              <a:buChar char="●"/>
            </a:pPr>
            <a:r>
              <a:rPr b="0" i="0" lang="en-US" sz="1400" u="none" cap="none" strike="noStrike">
                <a:solidFill>
                  <a:srgbClr val="333F48"/>
                </a:solidFill>
                <a:latin typeface="Arial"/>
                <a:ea typeface="Arial"/>
                <a:cs typeface="Arial"/>
                <a:sym typeface="Arial"/>
              </a:rPr>
              <a:t>For each year, we looked at the inflows from savings we found earlier, the removed TCO from legacy system, and discounted insurance savings</a:t>
            </a:r>
            <a:endParaRPr b="0" i="0" sz="1400" u="none" cap="none" strike="noStrike">
              <a:solidFill>
                <a:srgbClr val="333F48"/>
              </a:solidFill>
              <a:latin typeface="Arial"/>
              <a:ea typeface="Arial"/>
              <a:cs typeface="Arial"/>
              <a:sym typeface="Arial"/>
            </a:endParaRPr>
          </a:p>
          <a:p>
            <a:pPr indent="-317500" lvl="0" marL="457200" marR="0" rtl="0" algn="l">
              <a:lnSpc>
                <a:spcPct val="140000"/>
              </a:lnSpc>
              <a:spcBef>
                <a:spcPts val="0"/>
              </a:spcBef>
              <a:spcAft>
                <a:spcPts val="0"/>
              </a:spcAft>
              <a:buClr>
                <a:srgbClr val="333F48"/>
              </a:buClr>
              <a:buSzPts val="1400"/>
              <a:buFont typeface="Arial"/>
              <a:buChar char="●"/>
            </a:pPr>
            <a:r>
              <a:rPr b="0" i="0" lang="en-US" sz="1400" u="none" cap="none" strike="noStrike">
                <a:solidFill>
                  <a:srgbClr val="333F48"/>
                </a:solidFill>
                <a:latin typeface="Arial"/>
                <a:ea typeface="Arial"/>
                <a:cs typeface="Arial"/>
                <a:sym typeface="Arial"/>
              </a:rPr>
              <a:t>The insurance savings are calculated using 15% discounted rate</a:t>
            </a:r>
            <a:endParaRPr b="0" i="0" sz="1400" u="none" cap="none" strike="noStrike">
              <a:solidFill>
                <a:srgbClr val="333F48"/>
              </a:solidFill>
              <a:latin typeface="Arial"/>
              <a:ea typeface="Arial"/>
              <a:cs typeface="Arial"/>
              <a:sym typeface="Arial"/>
            </a:endParaRPr>
          </a:p>
          <a:p>
            <a:pPr indent="-317500" lvl="0" marL="457200" marR="0" rtl="0" algn="l">
              <a:lnSpc>
                <a:spcPct val="140000"/>
              </a:lnSpc>
              <a:spcBef>
                <a:spcPts val="0"/>
              </a:spcBef>
              <a:spcAft>
                <a:spcPts val="0"/>
              </a:spcAft>
              <a:buClr>
                <a:srgbClr val="333F48"/>
              </a:buClr>
              <a:buSzPts val="1400"/>
              <a:buFont typeface="Arial"/>
              <a:buChar char="●"/>
            </a:pPr>
            <a:r>
              <a:rPr b="0" i="0" lang="en-US" sz="1400" u="none" cap="none" strike="noStrike">
                <a:solidFill>
                  <a:srgbClr val="333F48"/>
                </a:solidFill>
                <a:latin typeface="Arial"/>
                <a:ea typeface="Arial"/>
                <a:cs typeface="Arial"/>
                <a:sym typeface="Arial"/>
              </a:rPr>
              <a:t>NPV is calculated using a 10% discount rate with a result of </a:t>
            </a:r>
            <a:r>
              <a:rPr b="1" i="0" lang="en-US" sz="1400" u="none" cap="none" strike="noStrike">
                <a:solidFill>
                  <a:srgbClr val="333F48"/>
                </a:solidFill>
                <a:latin typeface="Arial"/>
                <a:ea typeface="Arial"/>
                <a:cs typeface="Arial"/>
                <a:sym typeface="Arial"/>
              </a:rPr>
              <a:t>$</a:t>
            </a:r>
            <a:r>
              <a:rPr b="1" lang="en-US">
                <a:solidFill>
                  <a:srgbClr val="333F48"/>
                </a:solidFill>
              </a:rPr>
              <a:t>12,640,198</a:t>
            </a:r>
            <a:endParaRPr b="1" i="0" sz="1400" u="none" cap="none" strike="noStrike">
              <a:solidFill>
                <a:srgbClr val="333F48"/>
              </a:solidFill>
              <a:latin typeface="Arial"/>
              <a:ea typeface="Arial"/>
              <a:cs typeface="Arial"/>
              <a:sym typeface="Arial"/>
            </a:endParaRPr>
          </a:p>
          <a:p>
            <a:pPr indent="-317500" lvl="0" marL="457200" marR="0" rtl="0" algn="l">
              <a:lnSpc>
                <a:spcPct val="140000"/>
              </a:lnSpc>
              <a:spcBef>
                <a:spcPts val="0"/>
              </a:spcBef>
              <a:spcAft>
                <a:spcPts val="0"/>
              </a:spcAft>
              <a:buClr>
                <a:srgbClr val="333F48"/>
              </a:buClr>
              <a:buSzPts val="1400"/>
              <a:buFont typeface="Arial"/>
              <a:buChar char="●"/>
            </a:pPr>
            <a:r>
              <a:rPr b="0" i="0" lang="en-US" sz="1400" u="none" cap="none" strike="noStrike">
                <a:solidFill>
                  <a:srgbClr val="333F48"/>
                </a:solidFill>
                <a:latin typeface="Arial"/>
                <a:ea typeface="Arial"/>
                <a:cs typeface="Arial"/>
                <a:sym typeface="Arial"/>
              </a:rPr>
              <a:t>ROI is </a:t>
            </a:r>
            <a:r>
              <a:rPr b="1" i="0" lang="en-US" sz="1400" u="none" cap="none" strike="noStrike">
                <a:solidFill>
                  <a:srgbClr val="333F48"/>
                </a:solidFill>
                <a:latin typeface="Arial"/>
                <a:ea typeface="Arial"/>
                <a:cs typeface="Arial"/>
                <a:sym typeface="Arial"/>
              </a:rPr>
              <a:t>10</a:t>
            </a:r>
            <a:r>
              <a:rPr b="1" lang="en-US">
                <a:solidFill>
                  <a:srgbClr val="333F48"/>
                </a:solidFill>
              </a:rPr>
              <a:t>1</a:t>
            </a:r>
            <a:r>
              <a:rPr b="1" i="0" lang="en-US" sz="1400" u="none" cap="none" strike="noStrike">
                <a:solidFill>
                  <a:srgbClr val="333F48"/>
                </a:solidFill>
                <a:latin typeface="Arial"/>
                <a:ea typeface="Arial"/>
                <a:cs typeface="Arial"/>
                <a:sym typeface="Arial"/>
              </a:rPr>
              <a:t>%</a:t>
            </a:r>
            <a:endParaRPr b="1" i="0" sz="1400" u="none" cap="none" strike="noStrike">
              <a:solidFill>
                <a:srgbClr val="333F4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9a574fb688_0_76"/>
          <p:cNvSpPr txBox="1"/>
          <p:nvPr>
            <p:ph type="title"/>
          </p:nvPr>
        </p:nvSpPr>
        <p:spPr>
          <a:xfrm>
            <a:off x="140075" y="942725"/>
            <a:ext cx="7463700" cy="569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57142"/>
              <a:buNone/>
            </a:pPr>
            <a:r>
              <a:rPr lang="en-US" sz="3500"/>
              <a:t>SaaS</a:t>
            </a:r>
            <a:endParaRPr sz="3500"/>
          </a:p>
        </p:txBody>
      </p:sp>
      <p:graphicFrame>
        <p:nvGraphicFramePr>
          <p:cNvPr id="163" name="Google Shape;163;g29a574fb688_0_76"/>
          <p:cNvGraphicFramePr/>
          <p:nvPr/>
        </p:nvGraphicFramePr>
        <p:xfrm>
          <a:off x="3870800" y="1119338"/>
          <a:ext cx="3000000" cy="3000000"/>
        </p:xfrm>
        <a:graphic>
          <a:graphicData uri="http://schemas.openxmlformats.org/drawingml/2006/table">
            <a:tbl>
              <a:tblPr>
                <a:noFill/>
                <a:tableStyleId>{4D95E78E-625F-41E1-AE37-0553C9F58991}</a:tableStyleId>
              </a:tblPr>
              <a:tblGrid>
                <a:gridCol w="1690475"/>
                <a:gridCol w="1067350"/>
                <a:gridCol w="1067350"/>
                <a:gridCol w="1067350"/>
                <a:gridCol w="1076300"/>
                <a:gridCol w="1076300"/>
                <a:gridCol w="1157050"/>
              </a:tblGrid>
              <a:tr h="400975">
                <a:tc>
                  <a:txBody>
                    <a:bodyPr/>
                    <a:lstStyle/>
                    <a:p>
                      <a:pPr indent="0" lvl="0" marL="0" marR="0" rtl="0" algn="l">
                        <a:lnSpc>
                          <a:spcPct val="115000"/>
                        </a:lnSpc>
                        <a:spcBef>
                          <a:spcPts val="0"/>
                        </a:spcBef>
                        <a:spcAft>
                          <a:spcPts val="0"/>
                        </a:spcAft>
                        <a:buClr>
                          <a:srgbClr val="000000"/>
                        </a:buClr>
                        <a:buSzPts val="600"/>
                        <a:buFont typeface="Arial"/>
                        <a:buNone/>
                      </a:pPr>
                      <a:r>
                        <a:rPr b="1" lang="en-US" sz="900">
                          <a:solidFill>
                            <a:srgbClr val="FFFFFF"/>
                          </a:solidFill>
                          <a:latin typeface="Verdana"/>
                          <a:ea typeface="Verdana"/>
                          <a:cs typeface="Verdana"/>
                          <a:sym typeface="Verdana"/>
                        </a:rPr>
                        <a:t>Total cost of ownership (TCO) for SailPoint's SaaS-IAM (5 year)</a:t>
                      </a:r>
                      <a:endParaRPr b="1" sz="9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63:0:0"/>
                      </a:ext>
                    </a:extLst>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3:0:1"/>
                      </a:ext>
                    </a:extLst>
                  </a:tcPr>
                </a:tc>
                <a:tc>
                  <a:txBody>
                    <a:bodyPr/>
                    <a:lstStyle/>
                    <a:p>
                      <a:pPr indent="0" lvl="0" marL="0" marR="0" rtl="0" algn="r">
                        <a:lnSpc>
                          <a:spcPct val="115000"/>
                        </a:lnSpc>
                        <a:spcBef>
                          <a:spcPts val="0"/>
                        </a:spcBef>
                        <a:spcAft>
                          <a:spcPts val="0"/>
                        </a:spcAft>
                        <a:buClr>
                          <a:srgbClr val="000000"/>
                        </a:buClr>
                        <a:buSzPts val="700"/>
                        <a:buFont typeface="Arial"/>
                        <a:buNone/>
                      </a:pPr>
                      <a:r>
                        <a:rPr b="1" lang="en-US" sz="900">
                          <a:latin typeface="Verdana"/>
                          <a:ea typeface="Verdana"/>
                          <a:cs typeface="Verdana"/>
                          <a:sym typeface="Verdana"/>
                        </a:rPr>
                        <a:t>$ 21,408,891</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0:2"/>
                      </a:ext>
                    </a:extLst>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0:3"/>
                      </a:ext>
                    </a:extLst>
                  </a:tcPr>
                </a:tc>
                <a:tc>
                  <a:txBody>
                    <a:bodyPr/>
                    <a:lstStyle/>
                    <a:p>
                      <a:pPr indent="0" lvl="0" marL="0" rtl="0" algn="l">
                        <a:spcBef>
                          <a:spcPts val="0"/>
                        </a:spcBef>
                        <a:spcAft>
                          <a:spcPts val="0"/>
                        </a:spcAft>
                        <a:buNone/>
                      </a:pPr>
                      <a:r>
                        <a:t/>
                      </a:r>
                      <a:endParaRPr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3:0:4"/>
                      </a:ext>
                    </a:extLst>
                  </a:tcPr>
                </a:tc>
                <a:tc>
                  <a:txBody>
                    <a:bodyPr/>
                    <a:lstStyle/>
                    <a:p>
                      <a:pPr indent="0" lvl="0" marL="0" rtl="0" algn="l">
                        <a:spcBef>
                          <a:spcPts val="0"/>
                        </a:spcBef>
                        <a:spcAft>
                          <a:spcPts val="0"/>
                        </a:spcAft>
                        <a:buNone/>
                      </a:pPr>
                      <a:r>
                        <a:t/>
                      </a:r>
                      <a:endParaRPr sz="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3:0:5"/>
                      </a:ext>
                    </a:extLst>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9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163:0:6"/>
                      </a:ext>
                    </a:extLst>
                  </a:tcPr>
                </a:tc>
              </a:tr>
              <a:tr h="305975">
                <a:tc>
                  <a:txBody>
                    <a:bodyPr/>
                    <a:lstStyle/>
                    <a:p>
                      <a:pPr indent="0" lvl="0" marL="0" rtl="0" algn="l">
                        <a:lnSpc>
                          <a:spcPct val="115000"/>
                        </a:lnSpc>
                        <a:spcBef>
                          <a:spcPts val="0"/>
                        </a:spcBef>
                        <a:spcAft>
                          <a:spcPts val="0"/>
                        </a:spcAft>
                        <a:buNone/>
                      </a:pPr>
                      <a:r>
                        <a:rPr b="1" lang="en-US" sz="900">
                          <a:solidFill>
                            <a:srgbClr val="FFFFFF"/>
                          </a:solidFill>
                          <a:latin typeface="Verdana"/>
                          <a:ea typeface="Verdana"/>
                          <a:cs typeface="Verdana"/>
                          <a:sym typeface="Verdana"/>
                        </a:rPr>
                        <a:t>Return on Investment (ROI) for SailPoint's SaaS-IAM (5 year)</a:t>
                      </a:r>
                      <a:endParaRPr b="1" sz="900" u="none" cap="none" strike="noStrike">
                        <a:solidFill>
                          <a:srgbClr val="FFFFFF"/>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63:1:0"/>
                      </a:ext>
                    </a:extLst>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1: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87%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1:2"/>
                      </a:ext>
                    </a:extLst>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1:3"/>
                      </a:ext>
                    </a:extLst>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1:4"/>
                      </a:ext>
                    </a:extLst>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1:5"/>
                      </a:ext>
                    </a:extLst>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63:1:6"/>
                      </a:ext>
                    </a:extLst>
                  </a:tcPr>
                </a:tc>
              </a:tr>
              <a:tr h="305975">
                <a:tc>
                  <a:txBody>
                    <a:bodyPr/>
                    <a:lstStyle/>
                    <a:p>
                      <a:pPr indent="0" lvl="0" marL="0" marR="0" rtl="0" algn="l">
                        <a:lnSpc>
                          <a:spcPct val="115000"/>
                        </a:lnSpc>
                        <a:spcBef>
                          <a:spcPts val="0"/>
                        </a:spcBef>
                        <a:spcAft>
                          <a:spcPts val="0"/>
                        </a:spcAft>
                        <a:buClr>
                          <a:srgbClr val="000000"/>
                        </a:buClr>
                        <a:buSzPts val="600"/>
                        <a:buFont typeface="Arial"/>
                        <a:buNone/>
                      </a:pPr>
                      <a:r>
                        <a:rPr b="1" lang="en-US" sz="900">
                          <a:solidFill>
                            <a:schemeClr val="lt1"/>
                          </a:solidFill>
                          <a:latin typeface="Verdana"/>
                          <a:ea typeface="Verdana"/>
                          <a:cs typeface="Verdana"/>
                          <a:sym typeface="Verdana"/>
                        </a:rPr>
                        <a:t>Net Present Value (NPV) of SailPoint's SaaS-IAM (5 year)</a:t>
                      </a:r>
                      <a:endParaRPr b="1" sz="900" u="none" cap="none" strike="noStrike">
                        <a:solidFill>
                          <a:schemeClr val="lt1"/>
                        </a:solidFill>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08080"/>
                    </a:solidFill>
                    <a:extLst>
                      <a:ext uri="http://customooxmlschemas.google.com/">
                        <go:slidesCustomData xmlns:go="http://customooxmlschemas.google.com/" cellId="163:2:0"/>
                      </a:ext>
                    </a:extLst>
                  </a:tcPr>
                </a:tc>
                <a:tc>
                  <a:txBody>
                    <a:bodyPr/>
                    <a:lstStyle/>
                    <a:p>
                      <a:pPr indent="0" lvl="0" marL="0" marR="0" rtl="0" algn="r">
                        <a:lnSpc>
                          <a:spcPct val="115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2:1"/>
                      </a:ext>
                    </a:extLst>
                  </a:tcPr>
                </a:tc>
                <a:tc>
                  <a:txBody>
                    <a:bodyPr/>
                    <a:lstStyle/>
                    <a:p>
                      <a:pPr indent="0" lvl="0" marL="0" marR="0" rtl="0" algn="r">
                        <a:lnSpc>
                          <a:spcPct val="115000"/>
                        </a:lnSpc>
                        <a:spcBef>
                          <a:spcPts val="0"/>
                        </a:spcBef>
                        <a:spcAft>
                          <a:spcPts val="0"/>
                        </a:spcAft>
                        <a:buClr>
                          <a:srgbClr val="000000"/>
                        </a:buClr>
                        <a:buSzPts val="700"/>
                        <a:buFont typeface="Arial"/>
                        <a:buNone/>
                      </a:pPr>
                      <a:r>
                        <a:rPr b="1" lang="en-US" sz="900">
                          <a:latin typeface="Verdana"/>
                          <a:ea typeface="Verdana"/>
                          <a:cs typeface="Verdana"/>
                          <a:sym typeface="Verdana"/>
                        </a:rPr>
                        <a:t>$ 12,608,527</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2:2"/>
                      </a:ext>
                    </a:extLst>
                  </a:tcPr>
                </a:tc>
                <a:tc gridSpan="3">
                  <a:txBody>
                    <a:bodyPr/>
                    <a:lstStyle/>
                    <a:p>
                      <a:pPr indent="0" lvl="0" marL="0" marR="0" rtl="0" algn="r">
                        <a:lnSpc>
                          <a:spcPct val="115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2:3"/>
                      </a:ext>
                    </a:extLst>
                  </a:tcPr>
                </a:tc>
                <a:tc hMerge="1"/>
                <a:tc hMerge="1"/>
                <a:tc>
                  <a:txBody>
                    <a:bodyPr/>
                    <a:lstStyle/>
                    <a:p>
                      <a:pPr indent="0" lvl="0" marL="0" marR="0" rtl="0" algn="r">
                        <a:lnSpc>
                          <a:spcPct val="115000"/>
                        </a:lnSpc>
                        <a:spcBef>
                          <a:spcPts val="0"/>
                        </a:spcBef>
                        <a:spcAft>
                          <a:spcPts val="0"/>
                        </a:spcAft>
                        <a:buClr>
                          <a:srgbClr val="000000"/>
                        </a:buClr>
                        <a:buSzPts val="700"/>
                        <a:buFont typeface="Arial"/>
                        <a:buNone/>
                      </a:pPr>
                      <a:r>
                        <a:t/>
                      </a:r>
                      <a:endParaRPr b="1" sz="900" u="none" cap="none" strike="noStrike">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2:6"/>
                      </a:ext>
                    </a:extLst>
                  </a:tcPr>
                </a:tc>
              </a:tr>
              <a:tr h="180975">
                <a:tc>
                  <a:txBody>
                    <a:bodyPr/>
                    <a:lstStyle/>
                    <a:p>
                      <a:pPr indent="0" lvl="0" marL="0" rtl="0" algn="l">
                        <a:spcBef>
                          <a:spcPts val="0"/>
                        </a:spcBef>
                        <a:spcAft>
                          <a:spcPts val="0"/>
                        </a:spcAft>
                        <a:buNone/>
                      </a:pPr>
                      <a:r>
                        <a:t/>
                      </a:r>
                      <a:endParaRPr sz="9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Year 1</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Year 2</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Year 3</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Year 4</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Year 5</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TOTAL</a:t>
                      </a:r>
                      <a:endParaRPr b="1" sz="900">
                        <a:latin typeface="Verdana"/>
                        <a:ea typeface="Verdana"/>
                        <a:cs typeface="Verdana"/>
                        <a:sym typeface="Verdana"/>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3:6"/>
                      </a:ext>
                    </a:extLst>
                  </a:tcPr>
                </a:tc>
              </a:tr>
              <a:tr h="180975">
                <a:tc>
                  <a:txBody>
                    <a:bodyPr/>
                    <a:lstStyle/>
                    <a:p>
                      <a:pPr indent="0" lvl="0" marL="0" rtl="0" algn="l">
                        <a:lnSpc>
                          <a:spcPct val="115000"/>
                        </a:lnSpc>
                        <a:spcBef>
                          <a:spcPts val="0"/>
                        </a:spcBef>
                        <a:spcAft>
                          <a:spcPts val="0"/>
                        </a:spcAft>
                        <a:buNone/>
                      </a:pPr>
                      <a:r>
                        <a:rPr b="1" lang="en-US" sz="900">
                          <a:latin typeface="Verdana"/>
                          <a:ea typeface="Verdana"/>
                          <a:cs typeface="Verdana"/>
                          <a:sym typeface="Verdana"/>
                        </a:rPr>
                        <a:t>Total Cash Inflows due to productivity savings from SailPoint's SaaS-IAM</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4: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$551,927.52</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$627,142.77</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$707,442.46</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$797,230.47</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$898,675.56</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$3,582,418.78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4:6"/>
                      </a:ext>
                    </a:extLst>
                  </a:tcPr>
                </a:tc>
              </a:tr>
              <a:tr h="180975">
                <a:tc>
                  <a:txBody>
                    <a:bodyPr/>
                    <a:lstStyle/>
                    <a:p>
                      <a:pPr indent="0" lvl="0" marL="0" rtl="0" algn="l">
                        <a:lnSpc>
                          <a:spcPct val="115000"/>
                        </a:lnSpc>
                        <a:spcBef>
                          <a:spcPts val="0"/>
                        </a:spcBef>
                        <a:spcAft>
                          <a:spcPts val="0"/>
                        </a:spcAft>
                        <a:buNone/>
                      </a:pPr>
                      <a:r>
                        <a:rPr b="1" lang="en-US" sz="900">
                          <a:latin typeface="Verdana"/>
                          <a:ea typeface="Verdana"/>
                          <a:cs typeface="Verdana"/>
                          <a:sym typeface="Verdana"/>
                        </a:rPr>
                        <a:t>Cash Inflows (Savings) due to decomissioning of the legacy IAM</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5: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$2,880,000.00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$3,048,800.00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$3,228,132.00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$3,418,725.02</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$3,621,366.15</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$16,197,023.17</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5:6"/>
                      </a:ext>
                    </a:extLst>
                  </a:tcPr>
                </a:tc>
              </a:tr>
              <a:tr h="180975">
                <a:tc>
                  <a:txBody>
                    <a:bodyPr/>
                    <a:lstStyle/>
                    <a:p>
                      <a:pPr indent="0" lvl="0" marL="0" rtl="0" algn="l">
                        <a:lnSpc>
                          <a:spcPct val="115000"/>
                        </a:lnSpc>
                        <a:spcBef>
                          <a:spcPts val="0"/>
                        </a:spcBef>
                        <a:spcAft>
                          <a:spcPts val="0"/>
                        </a:spcAft>
                        <a:buNone/>
                      </a:pPr>
                      <a:r>
                        <a:rPr b="1" lang="en-US" sz="900">
                          <a:latin typeface="Verdana"/>
                          <a:ea typeface="Verdana"/>
                          <a:cs typeface="Verdana"/>
                          <a:sym typeface="Verdana"/>
                        </a:rPr>
                        <a:t>Cash Inflows (Savings) due to cyberinsurance premium discount on SaaS-IAM</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6: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$1,000,000.00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$2,550,000.00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$4,052,500.00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$5,556,375.00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$7,106,631.25</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$20,265,506.25</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6:6"/>
                      </a:ext>
                    </a:extLst>
                  </a:tcPr>
                </a:tc>
              </a:tr>
              <a:tr h="180975">
                <a:tc>
                  <a:txBody>
                    <a:bodyPr/>
                    <a:lstStyle/>
                    <a:p>
                      <a:pPr indent="0" lvl="0" marL="0" rtl="0" algn="l">
                        <a:lnSpc>
                          <a:spcPct val="115000"/>
                        </a:lnSpc>
                        <a:spcBef>
                          <a:spcPts val="0"/>
                        </a:spcBef>
                        <a:spcAft>
                          <a:spcPts val="0"/>
                        </a:spcAft>
                        <a:buNone/>
                      </a:pPr>
                      <a:r>
                        <a:rPr b="1" lang="en-US" sz="900">
                          <a:latin typeface="Verdana"/>
                          <a:ea typeface="Verdana"/>
                          <a:cs typeface="Verdana"/>
                          <a:sym typeface="Verdana"/>
                        </a:rPr>
                        <a:t>Total cash outflows to SailPoint for SaaS-IAM solution</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7: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-$6,170,250.00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-$3,273,388.13</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-$3,607,532.28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-$3,975,857.31</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-$4,381,863.30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-$21,408,891.02</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7:6"/>
                      </a:ext>
                    </a:extLst>
                  </a:tcPr>
                </a:tc>
              </a:tr>
              <a:tr h="180975">
                <a:tc>
                  <a:txBody>
                    <a:bodyPr/>
                    <a:lstStyle/>
                    <a:p>
                      <a:pPr indent="0" lvl="0" marL="0" rtl="0" algn="l">
                        <a:lnSpc>
                          <a:spcPct val="115000"/>
                        </a:lnSpc>
                        <a:spcBef>
                          <a:spcPts val="0"/>
                        </a:spcBef>
                        <a:spcAft>
                          <a:spcPts val="0"/>
                        </a:spcAft>
                        <a:buNone/>
                      </a:pPr>
                      <a:r>
                        <a:rPr b="1" lang="en-US" sz="900">
                          <a:latin typeface="Verdana"/>
                          <a:ea typeface="Verdana"/>
                          <a:cs typeface="Verdana"/>
                          <a:sym typeface="Verdana"/>
                        </a:rPr>
                        <a:t>Net cash flows</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63:8: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-$1,738,322.48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$2,952,554.64</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$4,380,542.17</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$5,796,473.18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$7,244,809.66</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$18,636,057.17</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63:8:6"/>
                      </a:ext>
                    </a:extLst>
                  </a:tcPr>
                </a:tc>
              </a:tr>
            </a:tbl>
          </a:graphicData>
        </a:graphic>
      </p:graphicFrame>
      <p:sp>
        <p:nvSpPr>
          <p:cNvPr id="164" name="Google Shape;164;g29a574fb688_0_76"/>
          <p:cNvSpPr txBox="1"/>
          <p:nvPr/>
        </p:nvSpPr>
        <p:spPr>
          <a:xfrm>
            <a:off x="215900" y="1512425"/>
            <a:ext cx="3654900" cy="4617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40000"/>
              </a:lnSpc>
              <a:spcBef>
                <a:spcPts val="1000"/>
              </a:spcBef>
              <a:spcAft>
                <a:spcPts val="0"/>
              </a:spcAft>
              <a:buClr>
                <a:srgbClr val="333F48"/>
              </a:buClr>
              <a:buSzPts val="1500"/>
              <a:buFont typeface="Arial"/>
              <a:buChar char="●"/>
            </a:pPr>
            <a:r>
              <a:rPr b="0" i="0" lang="en-US" sz="1500" u="none" cap="none" strike="noStrike">
                <a:solidFill>
                  <a:srgbClr val="333F48"/>
                </a:solidFill>
                <a:latin typeface="Arial"/>
                <a:ea typeface="Arial"/>
                <a:cs typeface="Arial"/>
                <a:sym typeface="Arial"/>
              </a:rPr>
              <a:t>Using the same logic with On Prem, that’s how we got Years 1-5</a:t>
            </a:r>
            <a:endParaRPr b="0" i="0" sz="1500" u="none" cap="none" strike="noStrike">
              <a:solidFill>
                <a:srgbClr val="333F48"/>
              </a:solidFill>
              <a:latin typeface="Arial"/>
              <a:ea typeface="Arial"/>
              <a:cs typeface="Arial"/>
              <a:sym typeface="Arial"/>
            </a:endParaRPr>
          </a:p>
          <a:p>
            <a:pPr indent="-323850" lvl="0" marL="457200" marR="0" rtl="0" algn="l">
              <a:lnSpc>
                <a:spcPct val="140000"/>
              </a:lnSpc>
              <a:spcBef>
                <a:spcPts val="0"/>
              </a:spcBef>
              <a:spcAft>
                <a:spcPts val="0"/>
              </a:spcAft>
              <a:buClr>
                <a:srgbClr val="333F48"/>
              </a:buClr>
              <a:buSzPts val="1500"/>
              <a:buFont typeface="Arial"/>
              <a:buChar char="●"/>
            </a:pPr>
            <a:r>
              <a:rPr b="0" i="0" lang="en-US" sz="1500" u="none" cap="none" strike="noStrike">
                <a:solidFill>
                  <a:srgbClr val="333F48"/>
                </a:solidFill>
                <a:latin typeface="Arial"/>
                <a:ea typeface="Arial"/>
                <a:cs typeface="Arial"/>
                <a:sym typeface="Arial"/>
              </a:rPr>
              <a:t>As for ROI, we subtracted the total cash inflows by the total cash outflows then divided by the total cash outflows to get </a:t>
            </a:r>
            <a:r>
              <a:rPr b="1" lang="en-US" sz="1500">
                <a:solidFill>
                  <a:srgbClr val="333F48"/>
                </a:solidFill>
              </a:rPr>
              <a:t>87</a:t>
            </a:r>
            <a:r>
              <a:rPr b="1" i="0" lang="en-US" sz="1500" u="none" cap="none" strike="noStrike">
                <a:solidFill>
                  <a:srgbClr val="333F48"/>
                </a:solidFill>
                <a:latin typeface="Arial"/>
                <a:ea typeface="Arial"/>
                <a:cs typeface="Arial"/>
                <a:sym typeface="Arial"/>
              </a:rPr>
              <a:t>% </a:t>
            </a:r>
            <a:endParaRPr b="1" i="0" sz="1500" u="none" cap="none" strike="noStrike">
              <a:solidFill>
                <a:srgbClr val="333F48"/>
              </a:solidFill>
              <a:latin typeface="Arial"/>
              <a:ea typeface="Arial"/>
              <a:cs typeface="Arial"/>
              <a:sym typeface="Arial"/>
            </a:endParaRPr>
          </a:p>
          <a:p>
            <a:pPr indent="-323850" lvl="0" marL="457200" marR="0" rtl="0" algn="l">
              <a:lnSpc>
                <a:spcPct val="140000"/>
              </a:lnSpc>
              <a:spcBef>
                <a:spcPts val="0"/>
              </a:spcBef>
              <a:spcAft>
                <a:spcPts val="0"/>
              </a:spcAft>
              <a:buClr>
                <a:srgbClr val="333F48"/>
              </a:buClr>
              <a:buSzPts val="1500"/>
              <a:buFont typeface="Arial"/>
              <a:buChar char="●"/>
            </a:pPr>
            <a:r>
              <a:rPr b="0" i="0" lang="en-US" sz="1500" u="none" cap="none" strike="noStrike">
                <a:solidFill>
                  <a:srgbClr val="333F48"/>
                </a:solidFill>
                <a:latin typeface="Arial"/>
                <a:ea typeface="Arial"/>
                <a:cs typeface="Arial"/>
                <a:sym typeface="Arial"/>
              </a:rPr>
              <a:t>We </a:t>
            </a:r>
            <a:r>
              <a:rPr lang="en-US" sz="1500">
                <a:solidFill>
                  <a:srgbClr val="333F48"/>
                </a:solidFill>
              </a:rPr>
              <a:t>made a </a:t>
            </a:r>
            <a:r>
              <a:rPr lang="en-US" sz="1500">
                <a:solidFill>
                  <a:srgbClr val="333F48"/>
                </a:solidFill>
              </a:rPr>
              <a:t>positive ROI </a:t>
            </a:r>
            <a:r>
              <a:rPr b="0" i="0" lang="en-US" sz="1500" u="none" cap="none" strike="noStrike">
                <a:solidFill>
                  <a:srgbClr val="333F48"/>
                </a:solidFill>
                <a:latin typeface="Arial"/>
                <a:ea typeface="Arial"/>
                <a:cs typeface="Arial"/>
                <a:sym typeface="Arial"/>
              </a:rPr>
              <a:t>since we’re at 85% however if we hold onto the investment longer, we would potentially make </a:t>
            </a:r>
            <a:r>
              <a:rPr lang="en-US" sz="1500">
                <a:solidFill>
                  <a:srgbClr val="333F48"/>
                </a:solidFill>
              </a:rPr>
              <a:t>more </a:t>
            </a:r>
            <a:r>
              <a:rPr b="0" i="0" lang="en-US" sz="1500" u="none" cap="none" strike="noStrike">
                <a:solidFill>
                  <a:srgbClr val="333F48"/>
                </a:solidFill>
                <a:latin typeface="Arial"/>
                <a:ea typeface="Arial"/>
                <a:cs typeface="Arial"/>
                <a:sym typeface="Arial"/>
              </a:rPr>
              <a:t>return over time.</a:t>
            </a:r>
            <a:endParaRPr b="0" i="0" sz="1500" u="none" cap="none" strike="noStrike">
              <a:solidFill>
                <a:srgbClr val="333F48"/>
              </a:solidFill>
              <a:latin typeface="Arial"/>
              <a:ea typeface="Arial"/>
              <a:cs typeface="Arial"/>
              <a:sym typeface="Arial"/>
            </a:endParaRPr>
          </a:p>
          <a:p>
            <a:pPr indent="-323850" lvl="0" marL="457200" marR="0" rtl="0" algn="l">
              <a:lnSpc>
                <a:spcPct val="140000"/>
              </a:lnSpc>
              <a:spcBef>
                <a:spcPts val="0"/>
              </a:spcBef>
              <a:spcAft>
                <a:spcPts val="0"/>
              </a:spcAft>
              <a:buClr>
                <a:srgbClr val="333F48"/>
              </a:buClr>
              <a:buSzPts val="1500"/>
              <a:buFont typeface="Arial"/>
              <a:buChar char="●"/>
            </a:pPr>
            <a:r>
              <a:rPr b="0" i="0" lang="en-US" sz="1500" u="none" cap="none" strike="noStrike">
                <a:solidFill>
                  <a:srgbClr val="333F48"/>
                </a:solidFill>
                <a:latin typeface="Arial"/>
                <a:ea typeface="Arial"/>
                <a:cs typeface="Arial"/>
                <a:sym typeface="Arial"/>
              </a:rPr>
              <a:t>For NPV we did a 10% discount rate with the net cash flows from year 1-5 to get</a:t>
            </a:r>
            <a:r>
              <a:rPr b="1" i="0" lang="en-US" sz="1500" u="none" cap="none" strike="noStrike">
                <a:solidFill>
                  <a:srgbClr val="333F48"/>
                </a:solidFill>
                <a:latin typeface="Arial"/>
                <a:ea typeface="Arial"/>
                <a:cs typeface="Arial"/>
                <a:sym typeface="Arial"/>
              </a:rPr>
              <a:t> $</a:t>
            </a:r>
            <a:r>
              <a:rPr b="1" lang="en-US" sz="1500">
                <a:solidFill>
                  <a:srgbClr val="333F48"/>
                </a:solidFill>
              </a:rPr>
              <a:t>12,608,527</a:t>
            </a:r>
            <a:r>
              <a:rPr b="1" i="0" lang="en-US" sz="1500" u="none" cap="none" strike="noStrike">
                <a:solidFill>
                  <a:srgbClr val="333F48"/>
                </a:solidFill>
                <a:latin typeface="Arial"/>
                <a:ea typeface="Arial"/>
                <a:cs typeface="Arial"/>
                <a:sym typeface="Arial"/>
              </a:rPr>
              <a:t>.</a:t>
            </a:r>
            <a:endParaRPr b="1" i="0" sz="1500" u="none" cap="none" strike="noStrike">
              <a:solidFill>
                <a:srgbClr val="333F48"/>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9b67e77a86_0_23"/>
          <p:cNvSpPr txBox="1"/>
          <p:nvPr>
            <p:ph type="title"/>
          </p:nvPr>
        </p:nvSpPr>
        <p:spPr>
          <a:xfrm>
            <a:off x="140075" y="942725"/>
            <a:ext cx="7463700" cy="569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57142"/>
              <a:buNone/>
            </a:pPr>
            <a:r>
              <a:rPr lang="en-US" sz="3500"/>
              <a:t>WHY FACTOR IN CLE?</a:t>
            </a:r>
            <a:endParaRPr sz="3500"/>
          </a:p>
        </p:txBody>
      </p:sp>
      <p:sp>
        <p:nvSpPr>
          <p:cNvPr id="171" name="Google Shape;171;g29b67e77a86_0_23"/>
          <p:cNvSpPr txBox="1"/>
          <p:nvPr>
            <p:ph idx="1" type="body"/>
          </p:nvPr>
        </p:nvSpPr>
        <p:spPr>
          <a:xfrm>
            <a:off x="876300" y="2076775"/>
            <a:ext cx="10439400" cy="3404700"/>
          </a:xfrm>
          <a:prstGeom prst="rect">
            <a:avLst/>
          </a:prstGeom>
          <a:noFill/>
          <a:ln>
            <a:noFill/>
          </a:ln>
        </p:spPr>
        <p:txBody>
          <a:bodyPr anchorCtr="0" anchor="t" bIns="45700" lIns="91425" spcFirstLastPara="1" rIns="91425" wrap="square" tIns="45700">
            <a:noAutofit/>
          </a:bodyPr>
          <a:lstStyle/>
          <a:p>
            <a:pPr indent="-368301" lvl="0" marL="457200" rtl="0" algn="l">
              <a:lnSpc>
                <a:spcPct val="130000"/>
              </a:lnSpc>
              <a:spcBef>
                <a:spcPts val="1000"/>
              </a:spcBef>
              <a:spcAft>
                <a:spcPts val="0"/>
              </a:spcAft>
              <a:buSzPts val="2200"/>
              <a:buChar char="●"/>
            </a:pPr>
            <a:r>
              <a:rPr lang="en-US" sz="2200"/>
              <a:t>Factoring Cyber Loss Exposure (CLE) is crucial for businesses and organizations to effectively manage and mitigate cybersecurity risks. </a:t>
            </a:r>
            <a:endParaRPr sz="2200"/>
          </a:p>
          <a:p>
            <a:pPr indent="-368301" lvl="0" marL="457200" rtl="0" algn="l">
              <a:lnSpc>
                <a:spcPct val="130000"/>
              </a:lnSpc>
              <a:spcBef>
                <a:spcPts val="1000"/>
              </a:spcBef>
              <a:spcAft>
                <a:spcPts val="0"/>
              </a:spcAft>
              <a:buSzPts val="2200"/>
              <a:buChar char="●"/>
            </a:pPr>
            <a:r>
              <a:rPr lang="en-US" sz="2200"/>
              <a:t>By understanding the potential financial impact of cyberattacks, organizations can make informed decisions about risk mitigation strategies and potential cybersecurity investments.</a:t>
            </a:r>
            <a:endParaRPr sz="2200"/>
          </a:p>
          <a:p>
            <a:pPr indent="-368301" lvl="0" marL="457200" rtl="0" algn="l">
              <a:lnSpc>
                <a:spcPct val="130000"/>
              </a:lnSpc>
              <a:spcBef>
                <a:spcPts val="1000"/>
              </a:spcBef>
              <a:spcAft>
                <a:spcPts val="0"/>
              </a:spcAft>
              <a:buSzPts val="2200"/>
              <a:buChar char="●"/>
            </a:pPr>
            <a:r>
              <a:rPr lang="en-US" sz="2200"/>
              <a:t>Factoring these savings or costs from cyber loss exposure into financial metrics provides a more comprehensive view of the overall expenses associated with our investment.</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9b67e77a86_0_30"/>
          <p:cNvSpPr txBox="1"/>
          <p:nvPr>
            <p:ph type="title"/>
          </p:nvPr>
        </p:nvSpPr>
        <p:spPr>
          <a:xfrm>
            <a:off x="140075" y="942725"/>
            <a:ext cx="8678700" cy="569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57142"/>
              <a:buNone/>
            </a:pPr>
            <a:r>
              <a:rPr lang="en-US" sz="3500"/>
              <a:t>CLE FOR LEGACY, ON PREM, &amp; SAAS</a:t>
            </a:r>
            <a:endParaRPr sz="3500"/>
          </a:p>
        </p:txBody>
      </p:sp>
      <p:pic>
        <p:nvPicPr>
          <p:cNvPr id="178" name="Google Shape;178;g29b67e77a86_0_30"/>
          <p:cNvPicPr preferRelativeResize="0"/>
          <p:nvPr/>
        </p:nvPicPr>
        <p:blipFill>
          <a:blip r:embed="rId3">
            <a:alphaModFix/>
          </a:blip>
          <a:stretch>
            <a:fillRect/>
          </a:stretch>
        </p:blipFill>
        <p:spPr>
          <a:xfrm>
            <a:off x="747788" y="1512425"/>
            <a:ext cx="10696426" cy="4142300"/>
          </a:xfrm>
          <a:prstGeom prst="rect">
            <a:avLst/>
          </a:prstGeom>
          <a:noFill/>
          <a:ln>
            <a:noFill/>
          </a:ln>
        </p:spPr>
      </p:pic>
      <p:graphicFrame>
        <p:nvGraphicFramePr>
          <p:cNvPr id="179" name="Google Shape;179;g29b67e77a86_0_30"/>
          <p:cNvGraphicFramePr/>
          <p:nvPr/>
        </p:nvGraphicFramePr>
        <p:xfrm>
          <a:off x="37375" y="5846725"/>
          <a:ext cx="3000000" cy="3000000"/>
        </p:xfrm>
        <a:graphic>
          <a:graphicData uri="http://schemas.openxmlformats.org/drawingml/2006/table">
            <a:tbl>
              <a:tblPr>
                <a:noFill/>
                <a:tableStyleId>{3EA4E9CD-98B7-4443-8824-8C855CF9C6FF}</a:tableStyleId>
              </a:tblPr>
              <a:tblGrid>
                <a:gridCol w="5295900"/>
                <a:gridCol w="1133475"/>
                <a:gridCol w="1133475"/>
                <a:gridCol w="1133475"/>
                <a:gridCol w="1143000"/>
                <a:gridCol w="1143000"/>
                <a:gridCol w="1125425"/>
              </a:tblGrid>
              <a:tr h="323850">
                <a:tc>
                  <a:txBody>
                    <a:bodyPr/>
                    <a:lstStyle/>
                    <a:p>
                      <a:pPr indent="0" lvl="0" marL="0" rtl="0" algn="l">
                        <a:lnSpc>
                          <a:spcPct val="115000"/>
                        </a:lnSpc>
                        <a:spcBef>
                          <a:spcPts val="0"/>
                        </a:spcBef>
                        <a:spcAft>
                          <a:spcPts val="0"/>
                        </a:spcAft>
                        <a:buNone/>
                      </a:pPr>
                      <a:r>
                        <a:rPr b="1" lang="en-US" sz="800">
                          <a:latin typeface="Verdana"/>
                          <a:ea typeface="Verdana"/>
                          <a:cs typeface="Verdana"/>
                          <a:sym typeface="Verdana"/>
                        </a:rPr>
                        <a:t>Reduction in Cyber Loss Exposure (CLE) due to investment in SailPoint's SaaS-IAM</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79:0:0"/>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$8,464,387.84</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79:0:1"/>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$8,887,607.24</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79:0:2"/>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$9,331,987.60</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79:0:3"/>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$9,798,586.98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79:0:4"/>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$10,288,516.33</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79:0:5"/>
                      </a:ext>
                    </a:extLst>
                  </a:tcPr>
                </a:tc>
                <a:tc>
                  <a:txBody>
                    <a:bodyPr/>
                    <a:lstStyle/>
                    <a:p>
                      <a:pPr indent="0" lvl="0" marL="0" rtl="0" algn="r">
                        <a:lnSpc>
                          <a:spcPct val="115000"/>
                        </a:lnSpc>
                        <a:spcBef>
                          <a:spcPts val="0"/>
                        </a:spcBef>
                        <a:spcAft>
                          <a:spcPts val="0"/>
                        </a:spcAft>
                        <a:buNone/>
                      </a:pPr>
                      <a:r>
                        <a:rPr b="1" lang="en-US" sz="900">
                          <a:latin typeface="Verdana"/>
                          <a:ea typeface="Verdana"/>
                          <a:cs typeface="Verdana"/>
                          <a:sym typeface="Verdana"/>
                        </a:rPr>
                        <a:t>$46,771,085.98</a:t>
                      </a:r>
                      <a:endParaRPr b="1" sz="9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DE4"/>
                    </a:solidFill>
                    <a:extLst>
                      <a:ext uri="http://customooxmlschemas.google.com/">
                        <go:slidesCustomData xmlns:go="http://customooxmlschemas.google.com/" cellId="179:0:6"/>
                      </a:ext>
                    </a:extLst>
                  </a:tcPr>
                </a:tc>
              </a:tr>
            </a:tbl>
          </a:graphicData>
        </a:graphic>
      </p:graphicFrame>
      <p:graphicFrame>
        <p:nvGraphicFramePr>
          <p:cNvPr id="180" name="Google Shape;180;g29b67e77a86_0_30"/>
          <p:cNvGraphicFramePr/>
          <p:nvPr/>
        </p:nvGraphicFramePr>
        <p:xfrm>
          <a:off x="46900" y="6346050"/>
          <a:ext cx="3000000" cy="3000000"/>
        </p:xfrm>
        <a:graphic>
          <a:graphicData uri="http://schemas.openxmlformats.org/drawingml/2006/table">
            <a:tbl>
              <a:tblPr>
                <a:noFill/>
                <a:tableStyleId>{3EA4E9CD-98B7-4443-8824-8C855CF9C6FF}</a:tableStyleId>
              </a:tblPr>
              <a:tblGrid>
                <a:gridCol w="5164700"/>
                <a:gridCol w="1144550"/>
                <a:gridCol w="1172950"/>
                <a:gridCol w="1144550"/>
                <a:gridCol w="1116175"/>
                <a:gridCol w="1135100"/>
                <a:gridCol w="1229700"/>
              </a:tblGrid>
              <a:tr h="323850">
                <a:tc>
                  <a:txBody>
                    <a:bodyPr/>
                    <a:lstStyle/>
                    <a:p>
                      <a:pPr indent="0" lvl="0" marL="0" rtl="0" algn="l">
                        <a:lnSpc>
                          <a:spcPct val="115000"/>
                        </a:lnSpc>
                        <a:spcBef>
                          <a:spcPts val="0"/>
                        </a:spcBef>
                        <a:spcAft>
                          <a:spcPts val="0"/>
                        </a:spcAft>
                        <a:buNone/>
                      </a:pPr>
                      <a:r>
                        <a:rPr b="1" lang="en-US" sz="800">
                          <a:latin typeface="Verdana"/>
                          <a:ea typeface="Verdana"/>
                          <a:cs typeface="Verdana"/>
                          <a:sym typeface="Verdana"/>
                        </a:rPr>
                        <a:t>Reduction in Cyber Loss Exposure (CLE) due to investment in SailPoint's On-Prem-IAM</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80:0:0"/>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$7,469,978.88</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80:0:1"/>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$7,843,477.82</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80:0:2"/>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$8,235,651.71</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80:0:3"/>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$8,647,434.30</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80:0:4"/>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$9,079,806.01</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extLst>
                      <a:ext uri="http://customooxmlschemas.google.com/">
                        <go:slidesCustomData xmlns:go="http://customooxmlschemas.google.com/" cellId="180:0:5"/>
                      </a:ext>
                    </a:extLst>
                  </a:tcPr>
                </a:tc>
                <a:tc>
                  <a:txBody>
                    <a:bodyPr/>
                    <a:lstStyle/>
                    <a:p>
                      <a:pPr indent="0" lvl="0" marL="0" rtl="0" algn="r">
                        <a:lnSpc>
                          <a:spcPct val="115000"/>
                        </a:lnSpc>
                        <a:spcBef>
                          <a:spcPts val="0"/>
                        </a:spcBef>
                        <a:spcAft>
                          <a:spcPts val="0"/>
                        </a:spcAft>
                        <a:buNone/>
                      </a:pPr>
                      <a:r>
                        <a:rPr b="1" lang="en-US" sz="800">
                          <a:latin typeface="Verdana"/>
                          <a:ea typeface="Verdana"/>
                          <a:cs typeface="Verdana"/>
                          <a:sym typeface="Verdana"/>
                        </a:rPr>
                        <a:t>$41,276,348.71</a:t>
                      </a:r>
                      <a:endParaRPr b="1" sz="800">
                        <a:latin typeface="Verdana"/>
                        <a:ea typeface="Verdana"/>
                        <a:cs typeface="Verdana"/>
                        <a:sym typeface="Verdana"/>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DE4"/>
                    </a:solidFill>
                    <a:extLst>
                      <a:ext uri="http://customooxmlschemas.google.com/">
                        <go:slidesCustomData xmlns:go="http://customooxmlschemas.google.com/" cellId="180:0:6"/>
                      </a:ext>
                    </a:extLst>
                  </a:tcPr>
                </a:tc>
              </a:tr>
            </a:tbl>
          </a:graphicData>
        </a:graphic>
      </p:graphicFrame>
      <p:sp>
        <p:nvSpPr>
          <p:cNvPr id="181" name="Google Shape;181;g29b67e77a86_0_30"/>
          <p:cNvSpPr txBox="1"/>
          <p:nvPr/>
        </p:nvSpPr>
        <p:spPr>
          <a:xfrm>
            <a:off x="11388525" y="5578525"/>
            <a:ext cx="528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333F48"/>
                </a:solidFill>
              </a:rPr>
              <a:t>Total</a:t>
            </a:r>
            <a:endParaRPr sz="1000">
              <a:solidFill>
                <a:srgbClr val="333F48"/>
              </a:solidFill>
            </a:endParaRPr>
          </a:p>
        </p:txBody>
      </p:sp>
      <p:sp>
        <p:nvSpPr>
          <p:cNvPr id="182" name="Google Shape;182;g29b67e77a86_0_30"/>
          <p:cNvSpPr txBox="1"/>
          <p:nvPr/>
        </p:nvSpPr>
        <p:spPr>
          <a:xfrm>
            <a:off x="11388525" y="6115300"/>
            <a:ext cx="5280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333F48"/>
                </a:solidFill>
              </a:rPr>
              <a:t>Total</a:t>
            </a:r>
            <a:endParaRPr sz="1000">
              <a:solidFill>
                <a:srgbClr val="333F4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4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op Orange Bar">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Card">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2022-03-14T18:07:29Z</dcterms:created>
  <dc:creator>Taylor, Dana</dc:creator>
</cp:coreProperties>
</file>